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  <p:sldMasterId id="2147483876" r:id="rId2"/>
  </p:sldMasterIdLst>
  <p:notesMasterIdLst>
    <p:notesMasterId r:id="rId20"/>
  </p:notesMasterIdLst>
  <p:handoutMasterIdLst>
    <p:handoutMasterId r:id="rId21"/>
  </p:handoutMasterIdLst>
  <p:sldIdLst>
    <p:sldId id="264" r:id="rId3"/>
    <p:sldId id="307" r:id="rId4"/>
    <p:sldId id="305" r:id="rId5"/>
    <p:sldId id="306" r:id="rId6"/>
    <p:sldId id="278" r:id="rId7"/>
    <p:sldId id="300" r:id="rId8"/>
    <p:sldId id="299" r:id="rId9"/>
    <p:sldId id="281" r:id="rId10"/>
    <p:sldId id="291" r:id="rId11"/>
    <p:sldId id="292" r:id="rId12"/>
    <p:sldId id="290" r:id="rId13"/>
    <p:sldId id="303" r:id="rId14"/>
    <p:sldId id="295" r:id="rId15"/>
    <p:sldId id="284" r:id="rId16"/>
    <p:sldId id="310" r:id="rId17"/>
    <p:sldId id="308" r:id="rId18"/>
    <p:sldId id="301" r:id="rId19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4B0"/>
    <a:srgbClr val="3333CC"/>
    <a:srgbClr val="002322"/>
    <a:srgbClr val="00CC99"/>
    <a:srgbClr val="00CC00"/>
    <a:srgbClr val="33CC33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60"/>
  </p:normalViewPr>
  <p:slideViewPr>
    <p:cSldViewPr>
      <p:cViewPr varScale="1">
        <p:scale>
          <a:sx n="82" d="100"/>
          <a:sy n="82" d="100"/>
        </p:scale>
        <p:origin x="1517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AF26AF04-C0B3-41A4-9DF0-D36139F2ADC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7AADFB0D-5C95-408C-9C6F-B005C204FB8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7E06CF85-326D-4602-9096-6AE7255B7F6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5A86C165-02BF-4004-9A29-46AED6A0451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BE8AECD-A195-4DF9-B0D8-BD5FC804274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07FB6B61-D050-4E33-B487-EA57FF3D69C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611D31AE-02A3-4800-A5A4-E45AFFA7401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7EE3DE5D-5AD4-413A-B2C8-634DC5F08A82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BEA56DEA-F8D3-4A4C-AA85-C3D59B274A3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1180D735-5214-4898-A581-367FB7A33ED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311557E4-F84E-4920-8F75-98154443212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59A9097-DA0C-4EDE-B962-6F45F05A1B2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B88D923-55F2-44C9-9E6D-7E9EAFAF327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8B6C3812-95D1-4A0E-AD6C-8B31CF620E19}"/>
              </a:ext>
            </a:extLst>
          </p:cNvPr>
          <p:cNvSpPr>
            <a:spLocks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/>
              <a:t>BC : Remplacement de « Gilet » par « Système gonflable de sécurité » pour être cohérent avec le Code du Sport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BBC95BA-BDCC-4849-B996-79892EE30B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C33E3D9-066C-4592-989C-2AA92E418D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5713A6-77B5-4436-82AD-D019A5E5715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32304008"/>
      </p:ext>
    </p:extLst>
  </p:cSld>
  <p:clrMapOvr>
    <a:masterClrMapping/>
  </p:clrMapOvr>
  <p:transition spd="med">
    <p:cover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C151C44-FB73-4588-B759-4BD397D413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E9BF82F-69B5-4F6D-9AF1-CAB27C868F3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F53A1-EDFC-4B32-A2E0-9729BA7D3E9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93844930"/>
      </p:ext>
    </p:extLst>
  </p:cSld>
  <p:clrMapOvr>
    <a:masterClrMapping/>
  </p:clrMapOvr>
  <p:transition spd="med">
    <p:cover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C94E2F1B-3A33-40A6-8E1C-180C163A15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19CC285-058D-4CE2-8A42-F2A5410612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9251E-C78A-46B1-A19C-B8DFB9B1CC2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25332445"/>
      </p:ext>
    </p:extLst>
  </p:cSld>
  <p:clrMapOvr>
    <a:masterClrMapping/>
  </p:clrMapOvr>
  <p:transition spd="med">
    <p:cover dir="r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94118F3F-3409-4403-9C19-136E889FAE0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36">
            <a:extLst>
              <a:ext uri="{FF2B5EF4-FFF2-40B4-BE49-F238E27FC236}">
                <a16:creationId xmlns:a16="http://schemas.microsoft.com/office/drawing/2014/main" id="{1D89E084-DC5E-476F-8609-39392B8504F5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37">
            <a:extLst>
              <a:ext uri="{FF2B5EF4-FFF2-40B4-BE49-F238E27FC236}">
                <a16:creationId xmlns:a16="http://schemas.microsoft.com/office/drawing/2014/main" id="{A166A3C6-1503-4FFD-9D03-109FBE3ACE5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38">
            <a:extLst>
              <a:ext uri="{FF2B5EF4-FFF2-40B4-BE49-F238E27FC236}">
                <a16:creationId xmlns:a16="http://schemas.microsoft.com/office/drawing/2014/main" id="{61CB8408-F49D-4245-ABA2-342C23377AB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545A6-1D5E-47A8-8B14-369F33E59E5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2377618"/>
      </p:ext>
    </p:extLst>
  </p:cSld>
  <p:clrMapOvr>
    <a:masterClrMapping/>
  </p:clrMapOvr>
  <p:transition spd="med">
    <p:cover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8FD6D55-47ED-459E-BCEF-76742DB607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0EB54B9-280B-439E-B773-6476DAD657A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5FBD6-5BFD-4464-91A4-8519BDFF44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07790910"/>
      </p:ext>
    </p:extLst>
  </p:cSld>
  <p:clrMapOvr>
    <a:masterClrMapping/>
  </p:clrMapOvr>
  <p:transition spd="med">
    <p:cover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FC19C5E-6D00-41C3-94EE-0FC86642ED7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DC891C8-B8D7-44C3-95B0-82EF38EE13A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E489C-B0FE-4AFF-938E-7CD9854FA29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25701264"/>
      </p:ext>
    </p:extLst>
  </p:cSld>
  <p:clrMapOvr>
    <a:masterClrMapping/>
  </p:clrMapOvr>
  <p:transition spd="med">
    <p:cover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9DB9E6-36B3-4D1F-9748-3E714628AFE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9326825-B550-4CB5-BA15-71732B6F219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A5842-91D6-4BDF-A3A8-0E239F39CCD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0741118"/>
      </p:ext>
    </p:extLst>
  </p:cSld>
  <p:clrMapOvr>
    <a:masterClrMapping/>
  </p:clrMapOvr>
  <p:transition spd="med">
    <p:cover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7C894696-CBF7-4A27-9654-2403AA9CCD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A3DAA6E-77BB-4984-9CB4-EC38CDC820FA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7D00E-5736-4968-B15C-3172A52932C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14583844"/>
      </p:ext>
    </p:extLst>
  </p:cSld>
  <p:clrMapOvr>
    <a:masterClrMapping/>
  </p:clrMapOvr>
  <p:transition spd="med">
    <p:cover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D1402592-69D0-42B8-8CC4-81B9058151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F3C5F210-CD5A-4938-8CED-1A1D6F88034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BC60D-CB2D-49B4-B9B2-493DEE6D12A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91764178"/>
      </p:ext>
    </p:extLst>
  </p:cSld>
  <p:clrMapOvr>
    <a:masterClrMapping/>
  </p:clrMapOvr>
  <p:transition spd="med">
    <p:cover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8C11662-10BB-4CAB-87CD-D65B91FEC6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DED1553-6992-451B-A34C-A77505FCD92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04DAA-6721-437A-9313-EA91D0C48DE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68964397"/>
      </p:ext>
    </p:extLst>
  </p:cSld>
  <p:clrMapOvr>
    <a:masterClrMapping/>
  </p:clrMapOvr>
  <p:transition spd="med">
    <p:cover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A9DAB59-4525-4C8B-B8F5-AED177079F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28820D2-0178-4D70-9FA3-52BBFA8592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04886-804C-40AF-ADB0-5A4072E0AB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80864046"/>
      </p:ext>
    </p:extLst>
  </p:cSld>
  <p:clrMapOvr>
    <a:masterClrMapping/>
  </p:clrMapOvr>
  <p:transition spd="med">
    <p:cover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3D4B8A3-D500-4E85-BA2C-1E79C88813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59A1D06C-D5F1-49C4-B846-98DF0EEDB44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41839-C599-453D-AC89-0AEE8F7CD74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42046061"/>
      </p:ext>
    </p:extLst>
  </p:cSld>
  <p:clrMapOvr>
    <a:masterClrMapping/>
  </p:clrMapOvr>
  <p:transition spd="med">
    <p:cover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E88EF5B1-27DB-4C02-B678-0BC0ABC47F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F2F1F175-9C02-4682-BFAB-C6558C5079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Espace réservé du titre 1">
            <a:extLst>
              <a:ext uri="{FF2B5EF4-FFF2-40B4-BE49-F238E27FC236}">
                <a16:creationId xmlns:a16="http://schemas.microsoft.com/office/drawing/2014/main" id="{F8559206-9EF8-4354-ADDA-70FB56E018A1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9941" name="Espace réservé du texte 2">
            <a:extLst>
              <a:ext uri="{FF2B5EF4-FFF2-40B4-BE49-F238E27FC236}">
                <a16:creationId xmlns:a16="http://schemas.microsoft.com/office/drawing/2014/main" id="{086806B0-56D4-40DC-9E44-57F72DFC94F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AAAAEA9-6C3C-432B-8416-858714C8C9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9943" name="Rectangle 7">
            <a:extLst>
              <a:ext uri="{FF2B5EF4-FFF2-40B4-BE49-F238E27FC236}">
                <a16:creationId xmlns:a16="http://schemas.microsoft.com/office/drawing/2014/main" id="{62DA0392-1C17-40F6-A202-B96BFEF4E8E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A4A7FB1-0201-4FC7-8AAF-27ED8787A5E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</p:sldLayoutIdLst>
  <p:transition spd="med"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DFF123C0-B122-4ECF-9A20-EAF9B38153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0C77EB7E-C78D-4D4A-A145-64B834866D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8" name="Rectangle 36">
            <a:extLst>
              <a:ext uri="{FF2B5EF4-FFF2-40B4-BE49-F238E27FC236}">
                <a16:creationId xmlns:a16="http://schemas.microsoft.com/office/drawing/2014/main" id="{BF3DD835-D90E-4E88-96BB-66F259CF3B51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37">
            <a:extLst>
              <a:ext uri="{FF2B5EF4-FFF2-40B4-BE49-F238E27FC236}">
                <a16:creationId xmlns:a16="http://schemas.microsoft.com/office/drawing/2014/main" id="{F05A6B0C-D1C9-4720-811A-E5525194CB16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" name="Rectangle 38">
            <a:extLst>
              <a:ext uri="{FF2B5EF4-FFF2-40B4-BE49-F238E27FC236}">
                <a16:creationId xmlns:a16="http://schemas.microsoft.com/office/drawing/2014/main" id="{81FA10B1-5E03-4A98-9D85-CDC99B88445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C552370-ED25-4BE7-BF6E-2BF4B2BD192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</p:sldLayoutIdLst>
  <p:transition spd="med">
    <p:cover dir="rd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748CC617-2FF5-45A3-B1A7-48DE77424F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263EE2CD-5753-4E26-9C1C-3EDECC3DC00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F869ED1-59E7-4CC1-9D56-E74E2E9B008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E5A79179-33A9-48CB-8D00-16DFC51DB9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2565400"/>
            <a:ext cx="48752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Matériel de plongée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8ECC9DB8-ACD1-4E51-96AF-D12C8E845D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150DE9C1-8752-429A-B328-CEB2026849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04ED506-775F-4C85-A2BE-B1782EF6471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5">
            <a:extLst>
              <a:ext uri="{FF2B5EF4-FFF2-40B4-BE49-F238E27FC236}">
                <a16:creationId xmlns:a16="http://schemas.microsoft.com/office/drawing/2014/main" id="{E41A9EF3-573C-482F-8253-152A3B5437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3643313"/>
            <a:ext cx="712946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10 ans pour les cloches de filtre de compresseurs et les bouteilles tampon (quelque soit la date d’installation)</a:t>
            </a:r>
          </a:p>
        </p:txBody>
      </p:sp>
      <p:sp>
        <p:nvSpPr>
          <p:cNvPr id="15365" name="Rectangle 8">
            <a:extLst>
              <a:ext uri="{FF2B5EF4-FFF2-40B4-BE49-F238E27FC236}">
                <a16:creationId xmlns:a16="http://schemas.microsoft.com/office/drawing/2014/main" id="{6EF3F2E4-91BF-4394-8ECC-0D87F02A7E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229225"/>
            <a:ext cx="7632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Pour les bouteilles tampon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À</a:t>
            </a:r>
            <a:r>
              <a:rPr lang="fr-FR" altLang="fr-FR" sz="2400">
                <a:solidFill>
                  <a:schemeClr val="tx2"/>
                </a:solidFill>
              </a:rPr>
              <a:t> </a:t>
            </a:r>
            <a:r>
              <a:rPr lang="fr-FR" altLang="fr-FR" sz="2400" b="0">
                <a:solidFill>
                  <a:schemeClr val="tx2"/>
                </a:solidFill>
              </a:rPr>
              <a:t>chaque nouvelle installation ou changement d’exploitant</a:t>
            </a: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15366" name="ZoneTexte 7">
            <a:extLst>
              <a:ext uri="{FF2B5EF4-FFF2-40B4-BE49-F238E27FC236}">
                <a16:creationId xmlns:a16="http://schemas.microsoft.com/office/drawing/2014/main" id="{00E47A2B-4CA9-49F4-BB50-B45BB7775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013325"/>
            <a:ext cx="468312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88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5367" name="Rectangle 6">
            <a:extLst>
              <a:ext uri="{FF2B5EF4-FFF2-40B4-BE49-F238E27FC236}">
                <a16:creationId xmlns:a16="http://schemas.microsoft.com/office/drawing/2014/main" id="{CF908201-6D98-427C-BDCF-5B24A703FB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420938"/>
            <a:ext cx="77755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L’intervalle maximal entre deux requalifications périodiques est fixé à :</a:t>
            </a:r>
          </a:p>
        </p:txBody>
      </p:sp>
      <p:sp>
        <p:nvSpPr>
          <p:cNvPr id="15368" name="Rectangle 10">
            <a:extLst>
              <a:ext uri="{FF2B5EF4-FFF2-40B4-BE49-F238E27FC236}">
                <a16:creationId xmlns:a16="http://schemas.microsoft.com/office/drawing/2014/main" id="{37F52A02-7540-45B4-B212-21EB3382F5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43894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Requalifications périodiques</a:t>
            </a:r>
          </a:p>
        </p:txBody>
      </p:sp>
      <p:sp>
        <p:nvSpPr>
          <p:cNvPr id="15369" name="ZoneTexte 3">
            <a:extLst>
              <a:ext uri="{FF2B5EF4-FFF2-40B4-BE49-F238E27FC236}">
                <a16:creationId xmlns:a16="http://schemas.microsoft.com/office/drawing/2014/main" id="{0D69390F-2707-4C6B-9504-25E3B854D7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5370" name="Flèche droite 6">
            <a:extLst>
              <a:ext uri="{FF2B5EF4-FFF2-40B4-BE49-F238E27FC236}">
                <a16:creationId xmlns:a16="http://schemas.microsoft.com/office/drawing/2014/main" id="{2C8E9B7D-626C-40D0-AF2D-3D921C120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716338"/>
            <a:ext cx="863600" cy="341312"/>
          </a:xfrm>
          <a:prstGeom prst="rightArrow">
            <a:avLst>
              <a:gd name="adj1" fmla="val 50000"/>
              <a:gd name="adj2" fmla="val 4986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86D2E555-816A-4F48-BBD1-69DF17C206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26042B37-EA0B-434E-88D5-F8196DCF27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4B6460-CA97-471B-ABCC-8395D42DC85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Rectangle 3">
            <a:extLst>
              <a:ext uri="{FF2B5EF4-FFF2-40B4-BE49-F238E27FC236}">
                <a16:creationId xmlns:a16="http://schemas.microsoft.com/office/drawing/2014/main" id="{03A3439A-1093-44FD-B32D-D216FCF3915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908175" y="2420938"/>
            <a:ext cx="7094538" cy="2016125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Norme européenne  EN 12021 : 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 contrôle doit être fait :</a:t>
            </a:r>
          </a:p>
          <a:p>
            <a:pPr eaLnBrk="1" hangingPunct="1">
              <a:buClr>
                <a:schemeClr val="bg2"/>
              </a:buClr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	Toutes les </a:t>
            </a:r>
            <a:r>
              <a:rPr lang="fr-FR" altLang="fr-FR" sz="2400">
                <a:solidFill>
                  <a:schemeClr val="tx2"/>
                </a:solidFill>
              </a:rPr>
              <a:t>100 h ou 1 fois par an</a:t>
            </a: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buClr>
                <a:schemeClr val="bg2"/>
              </a:buClr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	Lors de toute </a:t>
            </a:r>
            <a:r>
              <a:rPr lang="fr-FR" altLang="fr-FR" sz="2400">
                <a:solidFill>
                  <a:schemeClr val="tx2"/>
                </a:solidFill>
              </a:rPr>
              <a:t>modification</a:t>
            </a:r>
            <a:r>
              <a:rPr lang="fr-FR" altLang="fr-FR" sz="2400" b="1">
                <a:solidFill>
                  <a:schemeClr val="tx2"/>
                </a:solidFill>
              </a:rPr>
              <a:t> de l’installation     </a:t>
            </a:r>
          </a:p>
        </p:txBody>
      </p:sp>
      <p:sp>
        <p:nvSpPr>
          <p:cNvPr id="16389" name="Flèche droite 6">
            <a:extLst>
              <a:ext uri="{FF2B5EF4-FFF2-40B4-BE49-F238E27FC236}">
                <a16:creationId xmlns:a16="http://schemas.microsoft.com/office/drawing/2014/main" id="{1FB1E824-0CBA-4DBA-99CF-4C45541B288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51050" y="4005263"/>
            <a:ext cx="625475" cy="277812"/>
          </a:xfrm>
          <a:prstGeom prst="rightArrow">
            <a:avLst>
              <a:gd name="adj1" fmla="val 50000"/>
              <a:gd name="adj2" fmla="val 55535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0" name="ZoneTexte 7">
            <a:extLst>
              <a:ext uri="{FF2B5EF4-FFF2-40B4-BE49-F238E27FC236}">
                <a16:creationId xmlns:a16="http://schemas.microsoft.com/office/drawing/2014/main" id="{9D0DFF11-8A3C-4F1E-B277-59D856E038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97425"/>
            <a:ext cx="2889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8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6391" name="Rectangle 8">
            <a:extLst>
              <a:ext uri="{FF2B5EF4-FFF2-40B4-BE49-F238E27FC236}">
                <a16:creationId xmlns:a16="http://schemas.microsoft.com/office/drawing/2014/main" id="{9EEFA98D-8B6C-498D-A6D6-CEB32142AC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237490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Qualité de l’air</a:t>
            </a:r>
          </a:p>
        </p:txBody>
      </p:sp>
      <p:sp>
        <p:nvSpPr>
          <p:cNvPr id="16392" name="ZoneTexte 3">
            <a:extLst>
              <a:ext uri="{FF2B5EF4-FFF2-40B4-BE49-F238E27FC236}">
                <a16:creationId xmlns:a16="http://schemas.microsoft.com/office/drawing/2014/main" id="{6B54567C-DEE7-4D1E-B18F-A6445B8D4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6393" name="Rectangle 10">
            <a:extLst>
              <a:ext uri="{FF2B5EF4-FFF2-40B4-BE49-F238E27FC236}">
                <a16:creationId xmlns:a16="http://schemas.microsoft.com/office/drawing/2014/main" id="{F3838B5A-872C-423B-812A-80683AF0D4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4868863"/>
            <a:ext cx="7993062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Cette norme n’est </a:t>
            </a:r>
            <a:r>
              <a:rPr lang="fr-FR" altLang="fr-FR" sz="2400" b="0">
                <a:solidFill>
                  <a:schemeClr val="tx2"/>
                </a:solidFill>
              </a:rPr>
              <a:t>obligatoire,</a:t>
            </a:r>
            <a:r>
              <a:rPr lang="fr-FR" altLang="fr-FR" sz="2400">
                <a:solidFill>
                  <a:schemeClr val="tx2"/>
                </a:solidFill>
              </a:rPr>
              <a:t> que si vous vendez « de l’air »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Le bon sens et l’obligation de moyen le conseillent malgré tout!</a:t>
            </a:r>
          </a:p>
        </p:txBody>
      </p:sp>
      <p:sp>
        <p:nvSpPr>
          <p:cNvPr id="16394" name="Flèche courbée vers la droite 7">
            <a:extLst>
              <a:ext uri="{FF2B5EF4-FFF2-40B4-BE49-F238E27FC236}">
                <a16:creationId xmlns:a16="http://schemas.microsoft.com/office/drawing/2014/main" id="{09325ECB-A6AE-4A03-A842-DA50234D1F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492375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5" name="Flèche droite 6">
            <a:extLst>
              <a:ext uri="{FF2B5EF4-FFF2-40B4-BE49-F238E27FC236}">
                <a16:creationId xmlns:a16="http://schemas.microsoft.com/office/drawing/2014/main" id="{F17B080E-CEF9-4B37-B3E7-C90E45DFB8C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51050" y="3644900"/>
            <a:ext cx="625475" cy="277813"/>
          </a:xfrm>
          <a:prstGeom prst="rightArrow">
            <a:avLst>
              <a:gd name="adj1" fmla="val 50000"/>
              <a:gd name="adj2" fmla="val 55535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4E6AB7DA-EE3B-4402-A2D3-5BFD687EF9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60F3A59E-9CA6-4C64-8844-CDA70F80D44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19A2C20-41E3-436F-B396-9AD1E2F0832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ZoneTexte 3">
            <a:extLst>
              <a:ext uri="{FF2B5EF4-FFF2-40B4-BE49-F238E27FC236}">
                <a16:creationId xmlns:a16="http://schemas.microsoft.com/office/drawing/2014/main" id="{74B58C1B-3326-47B2-9CD7-8CDE38018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7413" name="Rectangle 6">
            <a:extLst>
              <a:ext uri="{FF2B5EF4-FFF2-40B4-BE49-F238E27FC236}">
                <a16:creationId xmlns:a16="http://schemas.microsoft.com/office/drawing/2014/main" id="{72158CAD-243D-49FE-A230-F86929F0E1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2636838"/>
            <a:ext cx="65516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Fournir des équipements en bon état et à jour des contrôles périodiques</a:t>
            </a:r>
            <a:endParaRPr lang="fr-FR" altLang="fr-FR" sz="2800" u="sng">
              <a:solidFill>
                <a:schemeClr val="tx2"/>
              </a:solidFill>
            </a:endParaRPr>
          </a:p>
        </p:txBody>
      </p:sp>
      <p:sp>
        <p:nvSpPr>
          <p:cNvPr id="17414" name="Flèche droite 5">
            <a:extLst>
              <a:ext uri="{FF2B5EF4-FFF2-40B4-BE49-F238E27FC236}">
                <a16:creationId xmlns:a16="http://schemas.microsoft.com/office/drawing/2014/main" id="{54AD88AD-E4C6-4C71-B16B-78E772B475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708275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15" name="Rectangle 14">
            <a:extLst>
              <a:ext uri="{FF2B5EF4-FFF2-40B4-BE49-F238E27FC236}">
                <a16:creationId xmlns:a16="http://schemas.microsoft.com/office/drawing/2014/main" id="{1D1F165E-57E3-457B-9BE8-E9DE8B7612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44675"/>
            <a:ext cx="1725612" cy="5191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Obligation</a:t>
            </a:r>
          </a:p>
        </p:txBody>
      </p:sp>
      <p:sp>
        <p:nvSpPr>
          <p:cNvPr id="17416" name="ZoneTexte 6">
            <a:extLst>
              <a:ext uri="{FF2B5EF4-FFF2-40B4-BE49-F238E27FC236}">
                <a16:creationId xmlns:a16="http://schemas.microsoft.com/office/drawing/2014/main" id="{2764310F-EF5C-4CF9-97E6-E9FFEECDE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652963"/>
            <a:ext cx="82819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Rinçage après utilisation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Retouches de peinture si besoin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Vérifications : joints, inserts, bon fonctionnement du robinet</a:t>
            </a:r>
          </a:p>
        </p:txBody>
      </p:sp>
      <p:sp>
        <p:nvSpPr>
          <p:cNvPr id="17417" name="Rectangle 16">
            <a:extLst>
              <a:ext uri="{FF2B5EF4-FFF2-40B4-BE49-F238E27FC236}">
                <a16:creationId xmlns:a16="http://schemas.microsoft.com/office/drawing/2014/main" id="{83A8E1B7-FB27-4706-829A-67C71F355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773488"/>
            <a:ext cx="305435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 Entretien courant :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8E98AB6E-D84F-49EE-9919-4F9DAE2E08F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65A6D4E5-4EC0-4DEA-83C6-0C394903EA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00ADD4-62F1-4E88-B759-E554FEEBC1C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Rectangle 3">
            <a:extLst>
              <a:ext uri="{FF2B5EF4-FFF2-40B4-BE49-F238E27FC236}">
                <a16:creationId xmlns:a16="http://schemas.microsoft.com/office/drawing/2014/main" id="{A179F481-9960-4C09-B500-49E124B4423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708275"/>
            <a:ext cx="1152525" cy="14414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>
                <a:solidFill>
                  <a:schemeClr val="tx1"/>
                </a:solidFill>
              </a:rPr>
              <a:t>                     </a:t>
            </a:r>
          </a:p>
        </p:txBody>
      </p:sp>
      <p:sp>
        <p:nvSpPr>
          <p:cNvPr id="18437" name="ZoneTexte 6">
            <a:extLst>
              <a:ext uri="{FF2B5EF4-FFF2-40B4-BE49-F238E27FC236}">
                <a16:creationId xmlns:a16="http://schemas.microsoft.com/office/drawing/2014/main" id="{1F1D016B-F42B-4431-A755-A48DFC291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924175"/>
            <a:ext cx="63373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EN 1809 de 01/98</a:t>
            </a:r>
            <a:r>
              <a:rPr lang="fr-FR" altLang="fr-FR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pour les modèles ne garantissant pas la « tête vers le haut » en surface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EN12 628 de 99</a:t>
            </a:r>
            <a:r>
              <a:rPr lang="fr-FR" altLang="fr-FR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pour les modèles garantissant la « tête vers le haut » en surface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E.P.I – SL de catégorie 2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8438" name="ZoneTexte 3">
            <a:extLst>
              <a:ext uri="{FF2B5EF4-FFF2-40B4-BE49-F238E27FC236}">
                <a16:creationId xmlns:a16="http://schemas.microsoft.com/office/drawing/2014/main" id="{F286A739-B4AF-42F8-8846-0F1815975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46050"/>
            <a:ext cx="56880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Système gonflable de sécurité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8439" name="Rectangle 6">
            <a:extLst>
              <a:ext uri="{FF2B5EF4-FFF2-40B4-BE49-F238E27FC236}">
                <a16:creationId xmlns:a16="http://schemas.microsoft.com/office/drawing/2014/main" id="{D82B6120-3D85-4D4F-AAB6-7DCB280E5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27908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Textes en vigueur</a:t>
            </a:r>
          </a:p>
        </p:txBody>
      </p:sp>
      <p:sp>
        <p:nvSpPr>
          <p:cNvPr id="18440" name="Flèche courbée vers la droite 7">
            <a:extLst>
              <a:ext uri="{FF2B5EF4-FFF2-40B4-BE49-F238E27FC236}">
                <a16:creationId xmlns:a16="http://schemas.microsoft.com/office/drawing/2014/main" id="{C465849F-2EA4-45F5-8756-0A104ACF60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852738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1B513455-B8DB-465C-80A2-996D7813C1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12221644-304C-464A-AD19-42004305BAC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E13328D-1465-4365-A0CB-0847314CBFD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EEA910C2-4A42-4AC8-A78A-DA3B0F0B021A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2708275"/>
            <a:ext cx="8315325" cy="5048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400" u="sng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>
                <a:solidFill>
                  <a:schemeClr val="tx1"/>
                </a:solidFill>
              </a:rPr>
              <a:t>                   </a:t>
            </a:r>
            <a:endParaRPr lang="fr-FR" altLang="fr-FR" u="sng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>
                <a:solidFill>
                  <a:schemeClr val="tx1"/>
                </a:solidFill>
              </a:rPr>
              <a:t>                 </a:t>
            </a:r>
            <a:endParaRPr lang="fr-FR" altLang="fr-FR" sz="2800" b="1" u="sng">
              <a:solidFill>
                <a:schemeClr val="tx1"/>
              </a:solidFill>
            </a:endParaRPr>
          </a:p>
        </p:txBody>
      </p:sp>
      <p:sp>
        <p:nvSpPr>
          <p:cNvPr id="20485" name="ZoneTexte 3">
            <a:extLst>
              <a:ext uri="{FF2B5EF4-FFF2-40B4-BE49-F238E27FC236}">
                <a16:creationId xmlns:a16="http://schemas.microsoft.com/office/drawing/2014/main" id="{71BB7644-9234-4BB5-8367-31959842AB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46050"/>
            <a:ext cx="56880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Système gonflable de sécurité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20486" name="Rectangle 6">
            <a:extLst>
              <a:ext uri="{FF2B5EF4-FFF2-40B4-BE49-F238E27FC236}">
                <a16:creationId xmlns:a16="http://schemas.microsoft.com/office/drawing/2014/main" id="{76C1A290-106E-4D09-A201-D17BA2AB7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2636838"/>
            <a:ext cx="6551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Fournir des équipements en bon état</a:t>
            </a:r>
            <a:endParaRPr lang="fr-FR" altLang="fr-FR" sz="2800" u="sng">
              <a:solidFill>
                <a:schemeClr val="tx2"/>
              </a:solidFill>
            </a:endParaRPr>
          </a:p>
        </p:txBody>
      </p:sp>
      <p:sp>
        <p:nvSpPr>
          <p:cNvPr id="20487" name="Flèche droite 5">
            <a:extLst>
              <a:ext uri="{FF2B5EF4-FFF2-40B4-BE49-F238E27FC236}">
                <a16:creationId xmlns:a16="http://schemas.microsoft.com/office/drawing/2014/main" id="{3BD2EDC8-4795-419A-8A15-C853513B1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708275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8" name="Rectangle 15">
            <a:extLst>
              <a:ext uri="{FF2B5EF4-FFF2-40B4-BE49-F238E27FC236}">
                <a16:creationId xmlns:a16="http://schemas.microsoft.com/office/drawing/2014/main" id="{0AB51274-ABDD-4E9D-A556-2E85F2687F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44675"/>
            <a:ext cx="1725612" cy="5191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Obligation</a:t>
            </a:r>
          </a:p>
        </p:txBody>
      </p:sp>
      <p:sp>
        <p:nvSpPr>
          <p:cNvPr id="20489" name="ZoneTexte 6">
            <a:extLst>
              <a:ext uri="{FF2B5EF4-FFF2-40B4-BE49-F238E27FC236}">
                <a16:creationId xmlns:a16="http://schemas.microsoft.com/office/drawing/2014/main" id="{2A791E7F-63D6-4A5B-93E5-E59679352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652963"/>
            <a:ext cx="828198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Rinçage intérieur/extérieur après utilisation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Vérifications : joints, fonctionnement de l’inflateur et des   purges, étanchéité de l’enveloppe</a:t>
            </a:r>
          </a:p>
        </p:txBody>
      </p:sp>
      <p:sp>
        <p:nvSpPr>
          <p:cNvPr id="20490" name="Rectangle 17">
            <a:extLst>
              <a:ext uri="{FF2B5EF4-FFF2-40B4-BE49-F238E27FC236}">
                <a16:creationId xmlns:a16="http://schemas.microsoft.com/office/drawing/2014/main" id="{25FEC580-7861-4C3F-A5E6-986B969D04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773488"/>
            <a:ext cx="305435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 Entretien courant :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0E168B4C-B145-4478-B01F-D65BB38F225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14F00B05-F83B-4840-A421-6013578EAB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B9F815-36FF-4EB7-8838-BF5E9E164E1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ZoneTexte 6">
            <a:extLst>
              <a:ext uri="{FF2B5EF4-FFF2-40B4-BE49-F238E27FC236}">
                <a16:creationId xmlns:a16="http://schemas.microsoft.com/office/drawing/2014/main" id="{601834F5-0074-49BA-96BF-74A27D604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357563"/>
            <a:ext cx="727233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NF EN 1972 - Accessoires de plongée –Tubas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NF EN 250   -</a:t>
            </a:r>
            <a:r>
              <a:rPr lang="fr-FR" altLang="fr-FR" sz="280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  <a:r>
              <a:rPr lang="fr-FR" altLang="fr-FR" sz="2800">
                <a:solidFill>
                  <a:schemeClr val="tx2"/>
                </a:solidFill>
              </a:rPr>
              <a:t>E.P.I -SL de catégorie I – Masques </a:t>
            </a: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21509" name="ZoneTexte 8">
            <a:extLst>
              <a:ext uri="{FF2B5EF4-FFF2-40B4-BE49-F238E27FC236}">
                <a16:creationId xmlns:a16="http://schemas.microsoft.com/office/drawing/2014/main" id="{2385F50A-9815-4A05-9263-AF95B6374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Palmes - Masques - Tubas</a:t>
            </a:r>
          </a:p>
        </p:txBody>
      </p:sp>
      <p:sp>
        <p:nvSpPr>
          <p:cNvPr id="21510" name="Rectangle 3">
            <a:extLst>
              <a:ext uri="{FF2B5EF4-FFF2-40B4-BE49-F238E27FC236}">
                <a16:creationId xmlns:a16="http://schemas.microsoft.com/office/drawing/2014/main" id="{C733A916-9AE2-46D2-B574-DDCA7A0E60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708275"/>
            <a:ext cx="115252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b="0">
                <a:solidFill>
                  <a:schemeClr val="tx1"/>
                </a:solidFill>
              </a:rPr>
              <a:t>                     </a:t>
            </a:r>
          </a:p>
        </p:txBody>
      </p:sp>
      <p:sp>
        <p:nvSpPr>
          <p:cNvPr id="21511" name="Rectangle 6">
            <a:extLst>
              <a:ext uri="{FF2B5EF4-FFF2-40B4-BE49-F238E27FC236}">
                <a16:creationId xmlns:a16="http://schemas.microsoft.com/office/drawing/2014/main" id="{94B2A95A-A0AA-45A8-A4EF-9DE32D99AB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27908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Textes en vigueur</a:t>
            </a:r>
          </a:p>
        </p:txBody>
      </p:sp>
      <p:sp>
        <p:nvSpPr>
          <p:cNvPr id="21512" name="Flèche courbée vers la droite 7">
            <a:extLst>
              <a:ext uri="{FF2B5EF4-FFF2-40B4-BE49-F238E27FC236}">
                <a16:creationId xmlns:a16="http://schemas.microsoft.com/office/drawing/2014/main" id="{65089BED-786E-434B-9810-9E29B84741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852738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0081A52B-9C58-410E-9DED-E9E1C347C0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6C54CE62-FAE0-48DB-A300-569C41885F1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63818E0-9240-4B7F-A0EF-5E167BE90D5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364ECF9D-DBD5-4460-B801-D4615BF7B8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2708275"/>
            <a:ext cx="831532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400" b="0" u="sng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b="0">
                <a:solidFill>
                  <a:schemeClr val="tx1"/>
                </a:solidFill>
              </a:rPr>
              <a:t>                   </a:t>
            </a:r>
            <a:endParaRPr lang="fr-FR" altLang="fr-FR" b="0" u="sng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b="0">
                <a:solidFill>
                  <a:schemeClr val="tx1"/>
                </a:solidFill>
              </a:rPr>
              <a:t>                 </a:t>
            </a:r>
            <a:endParaRPr lang="fr-FR" altLang="fr-FR" sz="2800" u="sng">
              <a:solidFill>
                <a:schemeClr val="tx1"/>
              </a:solidFill>
            </a:endParaRPr>
          </a:p>
        </p:txBody>
      </p:sp>
      <p:sp>
        <p:nvSpPr>
          <p:cNvPr id="22533" name="Rectangle 6">
            <a:extLst>
              <a:ext uri="{FF2B5EF4-FFF2-40B4-BE49-F238E27FC236}">
                <a16:creationId xmlns:a16="http://schemas.microsoft.com/office/drawing/2014/main" id="{3C7444C9-F773-4385-9999-7A972CB478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2636838"/>
            <a:ext cx="6551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Fournir des équipements en bon état</a:t>
            </a:r>
            <a:endParaRPr lang="fr-FR" altLang="fr-FR" sz="2800" u="sng">
              <a:solidFill>
                <a:schemeClr val="tx2"/>
              </a:solidFill>
            </a:endParaRPr>
          </a:p>
        </p:txBody>
      </p:sp>
      <p:sp>
        <p:nvSpPr>
          <p:cNvPr id="22534" name="Flèche droite 5">
            <a:extLst>
              <a:ext uri="{FF2B5EF4-FFF2-40B4-BE49-F238E27FC236}">
                <a16:creationId xmlns:a16="http://schemas.microsoft.com/office/drawing/2014/main" id="{BE760374-37DA-4FEF-93FA-1D8774182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708275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5" name="Rectangle 14">
            <a:extLst>
              <a:ext uri="{FF2B5EF4-FFF2-40B4-BE49-F238E27FC236}">
                <a16:creationId xmlns:a16="http://schemas.microsoft.com/office/drawing/2014/main" id="{4B9DF19D-15BD-46F2-9CB7-7E8BA0ECD5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44675"/>
            <a:ext cx="1725612" cy="5191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Obligation</a:t>
            </a:r>
          </a:p>
        </p:txBody>
      </p:sp>
      <p:sp>
        <p:nvSpPr>
          <p:cNvPr id="22536" name="ZoneTexte 6">
            <a:extLst>
              <a:ext uri="{FF2B5EF4-FFF2-40B4-BE49-F238E27FC236}">
                <a16:creationId xmlns:a16="http://schemas.microsoft.com/office/drawing/2014/main" id="{A6DED0C3-5A6F-419D-A628-FEE8E1985F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652963"/>
            <a:ext cx="82819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Rinçage après utilisation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Désinfection masque, embout tuba avant changement utilisateur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Vérifications : sangle et jupe, embout, état général</a:t>
            </a:r>
          </a:p>
        </p:txBody>
      </p:sp>
      <p:sp>
        <p:nvSpPr>
          <p:cNvPr id="22537" name="Rectangle 16">
            <a:extLst>
              <a:ext uri="{FF2B5EF4-FFF2-40B4-BE49-F238E27FC236}">
                <a16:creationId xmlns:a16="http://schemas.microsoft.com/office/drawing/2014/main" id="{0EC6F711-4962-42D8-BB5D-0F20B1B415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773488"/>
            <a:ext cx="305435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 Entretien courant :</a:t>
            </a:r>
          </a:p>
        </p:txBody>
      </p:sp>
      <p:sp>
        <p:nvSpPr>
          <p:cNvPr id="22538" name="ZoneTexte 8">
            <a:extLst>
              <a:ext uri="{FF2B5EF4-FFF2-40B4-BE49-F238E27FC236}">
                <a16:creationId xmlns:a16="http://schemas.microsoft.com/office/drawing/2014/main" id="{E6E1A0E4-2BCD-48C8-9CD5-54C3E6B9A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Palmes - Masques - Tubas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76DED81A-95A6-4C6F-AC81-210AC39971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9AC3AA0C-0C0F-49E3-82CF-ABA33090C9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4E7B371-5DFD-423E-BA33-1A55BF99A60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ext Box 5">
            <a:extLst>
              <a:ext uri="{FF2B5EF4-FFF2-40B4-BE49-F238E27FC236}">
                <a16:creationId xmlns:a16="http://schemas.microsoft.com/office/drawing/2014/main" id="{163EF888-1B86-4DC8-9404-31ABCE7BCE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CB18A93D-49EC-4823-9516-B8BC5D9FC2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8A59BC6E-2830-4F54-8882-BFDA91762C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AC603A0-7F20-4DC6-AD84-BEDF5361990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Espace réservé du numéro de diapositive 2">
            <a:extLst>
              <a:ext uri="{FF2B5EF4-FFF2-40B4-BE49-F238E27FC236}">
                <a16:creationId xmlns:a16="http://schemas.microsoft.com/office/drawing/2014/main" id="{A80694B2-D229-4D26-8A73-8C856319B4A7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5954C857-6F6A-41CF-94DD-9EA95AC6A2DA}" type="slidenum">
              <a:rPr lang="fr-FR" altLang="fr-FR" sz="1400" b="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400" b="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7173" name="ZoneTexte 3">
            <a:extLst>
              <a:ext uri="{FF2B5EF4-FFF2-40B4-BE49-F238E27FC236}">
                <a16:creationId xmlns:a16="http://schemas.microsoft.com/office/drawing/2014/main" id="{25D0CD45-7441-4E56-BCF8-4EEDA26266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8958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Matériel de plongée</a:t>
            </a:r>
          </a:p>
        </p:txBody>
      </p:sp>
      <p:sp>
        <p:nvSpPr>
          <p:cNvPr id="7174" name="ZoneTexte 5">
            <a:extLst>
              <a:ext uri="{FF2B5EF4-FFF2-40B4-BE49-F238E27FC236}">
                <a16:creationId xmlns:a16="http://schemas.microsoft.com/office/drawing/2014/main" id="{B90F8131-2B35-4116-A985-5E3FFC4B5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2205038"/>
            <a:ext cx="3455987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 Textes en vigueur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 Obligations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 Entretien courant</a:t>
            </a:r>
          </a:p>
        </p:txBody>
      </p:sp>
      <p:sp>
        <p:nvSpPr>
          <p:cNvPr id="7175" name="ZoneTexte 6">
            <a:extLst>
              <a:ext uri="{FF2B5EF4-FFF2-40B4-BE49-F238E27FC236}">
                <a16:creationId xmlns:a16="http://schemas.microsoft.com/office/drawing/2014/main" id="{A8954B35-D6FB-430A-9734-431D4D5296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05438" y="4421188"/>
            <a:ext cx="27368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Détendeurs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Bouteilles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Gilets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PMT</a:t>
            </a:r>
          </a:p>
        </p:txBody>
      </p:sp>
      <p:sp>
        <p:nvSpPr>
          <p:cNvPr id="7176" name="ZoneTexte 9">
            <a:extLst>
              <a:ext uri="{FF2B5EF4-FFF2-40B4-BE49-F238E27FC236}">
                <a16:creationId xmlns:a16="http://schemas.microsoft.com/office/drawing/2014/main" id="{F2703A53-B3A7-410F-953A-9F79276A1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73238"/>
            <a:ext cx="86360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7177" name="ZoneTexte 10">
            <a:extLst>
              <a:ext uri="{FF2B5EF4-FFF2-40B4-BE49-F238E27FC236}">
                <a16:creationId xmlns:a16="http://schemas.microsoft.com/office/drawing/2014/main" id="{D708A4CF-F7B0-47A6-806B-F2F3FF9A1A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84263" y="4852988"/>
            <a:ext cx="259238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Matériel concerné</a:t>
            </a:r>
          </a:p>
        </p:txBody>
      </p:sp>
      <p:sp>
        <p:nvSpPr>
          <p:cNvPr id="7178" name="Flèche droite 12">
            <a:extLst>
              <a:ext uri="{FF2B5EF4-FFF2-40B4-BE49-F238E27FC236}">
                <a16:creationId xmlns:a16="http://schemas.microsoft.com/office/drawing/2014/main" id="{292DBF11-FA80-4C15-9962-0066F779A7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9675" y="514191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7831F72-9006-411E-86AF-AFA0591841D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5D306B6F-E7D7-4452-BE2E-A3B2DE5BA6C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E6254F-92C6-4FCB-A832-9C864C6644C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FDD6E990-F03E-4862-A22D-10C4AD26B28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31950" y="2708275"/>
            <a:ext cx="7332663" cy="3457575"/>
          </a:xfrm>
        </p:spPr>
        <p:txBody>
          <a:bodyPr/>
          <a:lstStyle/>
          <a:p>
            <a:pPr marL="0" indent="0"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r>
              <a:rPr lang="fr-FR" altLang="fr-FR" sz="2800">
                <a:solidFill>
                  <a:schemeClr val="tx2"/>
                </a:solidFill>
              </a:rPr>
              <a:t>Norme EN 250 de 05/2000 modifiée juin 2014, </a:t>
            </a:r>
            <a:r>
              <a:rPr lang="fr-FR" altLang="fr-FR" sz="2800" b="1">
                <a:solidFill>
                  <a:schemeClr val="tx2"/>
                </a:solidFill>
              </a:rPr>
              <a:t>relative aux :</a:t>
            </a:r>
          </a:p>
          <a:p>
            <a:pPr marL="0" indent="0"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marL="0" indent="0">
              <a:spcBef>
                <a:spcPct val="0"/>
              </a:spcBef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Appareils respiratoires autonomes à air comprimé et à circuit ouvert pour la plongée et à leurs sous-ensembles</a:t>
            </a:r>
            <a:r>
              <a:rPr lang="fr-FR" altLang="fr-FR" sz="3600" b="1">
                <a:solidFill>
                  <a:schemeClr val="tx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(manomètres – octopus - flexible)</a:t>
            </a:r>
            <a:r>
              <a:rPr lang="fr-FR" altLang="fr-FR" b="1">
                <a:solidFill>
                  <a:schemeClr val="tx2"/>
                </a:solidFill>
              </a:rPr>
              <a:t> </a:t>
            </a:r>
          </a:p>
          <a:p>
            <a:pPr marL="0" indent="0">
              <a:spcBef>
                <a:spcPct val="0"/>
              </a:spcBef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marL="0" indent="0">
              <a:spcBef>
                <a:spcPct val="0"/>
              </a:spcBef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E.P.I de catégorie 3     </a:t>
            </a:r>
          </a:p>
          <a:p>
            <a:pPr marL="0" indent="0">
              <a:spcBef>
                <a:spcPct val="0"/>
              </a:spcBef>
              <a:buClr>
                <a:schemeClr val="hlink"/>
              </a:buClr>
              <a:buSzPct val="120000"/>
              <a:buFont typeface="Arial" panose="020B0604020202020204" pitchFamily="34" charset="0"/>
              <a:buNone/>
            </a:pPr>
            <a:r>
              <a:rPr lang="fr-FR" altLang="fr-FR" b="1">
                <a:solidFill>
                  <a:schemeClr val="tx2"/>
                </a:solidFill>
              </a:rPr>
              <a:t>        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8197" name="Rectangle 6">
            <a:extLst>
              <a:ext uri="{FF2B5EF4-FFF2-40B4-BE49-F238E27FC236}">
                <a16:creationId xmlns:a16="http://schemas.microsoft.com/office/drawing/2014/main" id="{1C1AE5E0-36C9-455A-89BE-1BA5302F5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27908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Textes en vigueur</a:t>
            </a:r>
          </a:p>
        </p:txBody>
      </p:sp>
      <p:sp>
        <p:nvSpPr>
          <p:cNvPr id="8198" name="Flèche courbée vers la droite 7">
            <a:extLst>
              <a:ext uri="{FF2B5EF4-FFF2-40B4-BE49-F238E27FC236}">
                <a16:creationId xmlns:a16="http://schemas.microsoft.com/office/drawing/2014/main" id="{9FA6B003-F2B9-4BF9-9213-1142C27F94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492375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9" name="ZoneTexte 3">
            <a:extLst>
              <a:ext uri="{FF2B5EF4-FFF2-40B4-BE49-F238E27FC236}">
                <a16:creationId xmlns:a16="http://schemas.microsoft.com/office/drawing/2014/main" id="{5A734192-7E82-4346-B044-A74956B30E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Détendeurs et accessoires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81EC9EF3-48BE-4128-BF24-A520ECB9EB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A8912F74-2245-4347-A0E2-640CCB12B4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14B836-4F10-4640-A1DB-DCC30FE632D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6">
            <a:extLst>
              <a:ext uri="{FF2B5EF4-FFF2-40B4-BE49-F238E27FC236}">
                <a16:creationId xmlns:a16="http://schemas.microsoft.com/office/drawing/2014/main" id="{58B87137-55E5-4C75-BEFC-AD47EEE9DD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79613" y="2636838"/>
            <a:ext cx="65516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Fournir des équipements en bon état</a:t>
            </a:r>
            <a:endParaRPr lang="fr-FR" altLang="fr-FR" sz="2800" u="sng">
              <a:solidFill>
                <a:schemeClr val="tx2"/>
              </a:solidFill>
            </a:endParaRPr>
          </a:p>
        </p:txBody>
      </p:sp>
      <p:sp>
        <p:nvSpPr>
          <p:cNvPr id="9221" name="ZoneTexte 6">
            <a:extLst>
              <a:ext uri="{FF2B5EF4-FFF2-40B4-BE49-F238E27FC236}">
                <a16:creationId xmlns:a16="http://schemas.microsoft.com/office/drawing/2014/main" id="{A4382E7E-F31D-4033-ADA8-0DC7CC9E09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652963"/>
            <a:ext cx="82819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4625" indent="-1746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28675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36663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4465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Rinçage au sortir de l’eau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Désinfection avant changement utilisateur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 Vérifications : joints, flexibles, embout, fonctionnement  général</a:t>
            </a:r>
          </a:p>
        </p:txBody>
      </p:sp>
      <p:sp>
        <p:nvSpPr>
          <p:cNvPr id="9222" name="Flèche droite 5">
            <a:extLst>
              <a:ext uri="{FF2B5EF4-FFF2-40B4-BE49-F238E27FC236}">
                <a16:creationId xmlns:a16="http://schemas.microsoft.com/office/drawing/2014/main" id="{1977104F-3E87-4B7A-A058-CB4F695C9C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2708275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3" name="ZoneTexte 3">
            <a:extLst>
              <a:ext uri="{FF2B5EF4-FFF2-40B4-BE49-F238E27FC236}">
                <a16:creationId xmlns:a16="http://schemas.microsoft.com/office/drawing/2014/main" id="{17300329-87B8-4805-8427-2B29B6D44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Détendeurs et accessoires</a:t>
            </a:r>
          </a:p>
        </p:txBody>
      </p:sp>
      <p:sp>
        <p:nvSpPr>
          <p:cNvPr id="9224" name="Rectangle 13">
            <a:extLst>
              <a:ext uri="{FF2B5EF4-FFF2-40B4-BE49-F238E27FC236}">
                <a16:creationId xmlns:a16="http://schemas.microsoft.com/office/drawing/2014/main" id="{D4C07145-F012-49C7-881E-DCBAFDF66B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44675"/>
            <a:ext cx="1725612" cy="519113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Obligation</a:t>
            </a:r>
          </a:p>
        </p:txBody>
      </p:sp>
      <p:sp>
        <p:nvSpPr>
          <p:cNvPr id="9225" name="Rectangle 15">
            <a:extLst>
              <a:ext uri="{FF2B5EF4-FFF2-40B4-BE49-F238E27FC236}">
                <a16:creationId xmlns:a16="http://schemas.microsoft.com/office/drawing/2014/main" id="{5D1F7272-B558-48E8-BA75-723AF55353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773488"/>
            <a:ext cx="29670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 Entretien courant: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E5D480D9-3A73-464D-90DA-1498C34369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270703B0-C9B2-4102-B87A-17222612A5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537F2D-CE70-47EE-B6DE-2472AE310BE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E7C0E911-0B9D-41F7-A998-B5E458F46E0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92275" y="2997200"/>
            <a:ext cx="7127875" cy="29511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800">
                <a:solidFill>
                  <a:schemeClr val="tx2"/>
                </a:solidFill>
              </a:rPr>
              <a:t>Arrêté du 20 novembre 2017 applicable à partir du 01/01/2018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800">
                <a:solidFill>
                  <a:schemeClr val="tx2"/>
                </a:solidFill>
              </a:rPr>
              <a:t>relatif à l'exploitation </a:t>
            </a:r>
            <a:r>
              <a:rPr lang="fr-FR" altLang="fr-FR" sz="2800" b="1">
                <a:solidFill>
                  <a:schemeClr val="tx2"/>
                </a:solidFill>
              </a:rPr>
              <a:t>des équipements sous pression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45" name="Rectangle 6">
            <a:extLst>
              <a:ext uri="{FF2B5EF4-FFF2-40B4-BE49-F238E27FC236}">
                <a16:creationId xmlns:a16="http://schemas.microsoft.com/office/drawing/2014/main" id="{41530E3B-3CA4-4D4C-992A-032509EE1A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27908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Textes en vigueur</a:t>
            </a:r>
          </a:p>
        </p:txBody>
      </p:sp>
      <p:sp>
        <p:nvSpPr>
          <p:cNvPr id="10246" name="Flèche courbée vers la droite 7">
            <a:extLst>
              <a:ext uri="{FF2B5EF4-FFF2-40B4-BE49-F238E27FC236}">
                <a16:creationId xmlns:a16="http://schemas.microsoft.com/office/drawing/2014/main" id="{E1316855-6731-4392-9FFE-630432341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492375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7" name="ZoneTexte 3">
            <a:extLst>
              <a:ext uri="{FF2B5EF4-FFF2-40B4-BE49-F238E27FC236}">
                <a16:creationId xmlns:a16="http://schemas.microsoft.com/office/drawing/2014/main" id="{8441903A-3CD9-4A3C-85F9-E3080B67F3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90DD5690-4945-4E37-8318-9143631DBC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654CC592-2946-4ABE-8D15-F522EAD2A3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5073783-9F59-4545-853A-473BC8B93E5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Rectangle 2">
            <a:extLst>
              <a:ext uri="{FF2B5EF4-FFF2-40B4-BE49-F238E27FC236}">
                <a16:creationId xmlns:a16="http://schemas.microsoft.com/office/drawing/2014/main" id="{85440D8D-587C-4C91-886F-EBD6C6EA30F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636838"/>
            <a:ext cx="8194675" cy="29511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 lieu pour les bouteilles de plongée: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800" b="1">
              <a:solidFill>
                <a:schemeClr val="tx2"/>
              </a:solidFill>
            </a:endParaRP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	aussi souvent que nécessaire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</a:t>
            </a:r>
          </a:p>
          <a:p>
            <a:pPr marL="0" indent="0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	L’intervalle entre deux inspections périodiques 		ne pouvant dépasser : 12 mois</a:t>
            </a:r>
          </a:p>
        </p:txBody>
      </p:sp>
      <p:sp>
        <p:nvSpPr>
          <p:cNvPr id="11269" name="Flèche droite 5">
            <a:extLst>
              <a:ext uri="{FF2B5EF4-FFF2-40B4-BE49-F238E27FC236}">
                <a16:creationId xmlns:a16="http://schemas.microsoft.com/office/drawing/2014/main" id="{4E51D698-633D-4FB3-A22B-4B3077061A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738" y="3619500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0" name="Flèche droite 6">
            <a:extLst>
              <a:ext uri="{FF2B5EF4-FFF2-40B4-BE49-F238E27FC236}">
                <a16:creationId xmlns:a16="http://schemas.microsoft.com/office/drawing/2014/main" id="{E0A478ED-EC4B-4DD3-AF24-1E91A0B2E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0150" y="4533900"/>
            <a:ext cx="865188" cy="339725"/>
          </a:xfrm>
          <a:prstGeom prst="rightArrow">
            <a:avLst>
              <a:gd name="adj1" fmla="val 50000"/>
              <a:gd name="adj2" fmla="val 50192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1" name="ZoneTexte 3">
            <a:extLst>
              <a:ext uri="{FF2B5EF4-FFF2-40B4-BE49-F238E27FC236}">
                <a16:creationId xmlns:a16="http://schemas.microsoft.com/office/drawing/2014/main" id="{AC1B4AE7-FA6D-4F00-B241-E37E66057F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6048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1272" name="Rectangle 8">
            <a:extLst>
              <a:ext uri="{FF2B5EF4-FFF2-40B4-BE49-F238E27FC236}">
                <a16:creationId xmlns:a16="http://schemas.microsoft.com/office/drawing/2014/main" id="{46077514-B73C-44B4-933E-12FFF1993B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8000"/>
            <a:ext cx="3698875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Inspections périodiques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E4B2B393-B5C8-4A9D-A43A-CCA4E0CBB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5EDB17AC-0216-400D-B148-D72328E5C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3121EC-88E1-4E18-8A5E-30479A60355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2">
            <a:extLst>
              <a:ext uri="{FF2B5EF4-FFF2-40B4-BE49-F238E27FC236}">
                <a16:creationId xmlns:a16="http://schemas.microsoft.com/office/drawing/2014/main" id="{520C22FC-35EC-43B3-B0CD-710632EF463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52525" y="3070225"/>
            <a:ext cx="6851650" cy="1655763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Installations déclarées avant le 01/01/2018:  </a:t>
            </a:r>
            <a:r>
              <a:rPr lang="fr-FR" altLang="fr-FR" sz="2400">
                <a:solidFill>
                  <a:schemeClr val="tx2"/>
                </a:solidFill>
              </a:rPr>
              <a:t>40 mois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Installation déclarées après le 01/01/2018: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1ère inspection au bout de 3 ans, ensuite tous les 4 ans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12293" name="Text Box 4">
            <a:extLst>
              <a:ext uri="{FF2B5EF4-FFF2-40B4-BE49-F238E27FC236}">
                <a16:creationId xmlns:a16="http://schemas.microsoft.com/office/drawing/2014/main" id="{FC3EF9F1-731C-40A3-8232-56C0389D58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5661025"/>
            <a:ext cx="77993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Effectuée sous la responsabilité de l’exploitant</a:t>
            </a:r>
          </a:p>
        </p:txBody>
      </p:sp>
      <p:sp>
        <p:nvSpPr>
          <p:cNvPr id="12294" name="Rectangle 8">
            <a:extLst>
              <a:ext uri="{FF2B5EF4-FFF2-40B4-BE49-F238E27FC236}">
                <a16:creationId xmlns:a16="http://schemas.microsoft.com/office/drawing/2014/main" id="{1F4C2F66-DCAE-4C38-B208-41ED437C0A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419350"/>
            <a:ext cx="7931150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Clr>
                <a:schemeClr val="tx2"/>
              </a:buClr>
              <a:buSzPct val="75000"/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Cloches de filtres de compresseurs et bouteilles tampon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2295" name="Flèche droite 7">
            <a:extLst>
              <a:ext uri="{FF2B5EF4-FFF2-40B4-BE49-F238E27FC236}">
                <a16:creationId xmlns:a16="http://schemas.microsoft.com/office/drawing/2014/main" id="{40ADFF2E-CD89-4BB5-A3AC-4D657AE771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900" y="3609975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6" name="ZoneTexte 8">
            <a:extLst>
              <a:ext uri="{FF2B5EF4-FFF2-40B4-BE49-F238E27FC236}">
                <a16:creationId xmlns:a16="http://schemas.microsoft.com/office/drawing/2014/main" id="{910B6DF9-3E11-4152-8E6B-AC48ADEAFB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5589588"/>
            <a:ext cx="2889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2297" name="ZoneTexte 3">
            <a:extLst>
              <a:ext uri="{FF2B5EF4-FFF2-40B4-BE49-F238E27FC236}">
                <a16:creationId xmlns:a16="http://schemas.microsoft.com/office/drawing/2014/main" id="{9D4A64C9-2076-450C-A4B5-69CBAF42EF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12298" name="Rectangle 12">
            <a:extLst>
              <a:ext uri="{FF2B5EF4-FFF2-40B4-BE49-F238E27FC236}">
                <a16:creationId xmlns:a16="http://schemas.microsoft.com/office/drawing/2014/main" id="{D8ABF278-29D4-411C-8720-17A7A61728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369887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Inspections périodiques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1BEE3223-9803-4A97-AE05-3AC5A63B7C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058E4A45-0718-45BA-BAB9-391B2968D6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EE7CE2-2A1E-499B-A991-1EC572BE8F9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B6BA01D5-E6D2-4F8E-9279-7E8927C2632F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124075" y="4149725"/>
            <a:ext cx="5256213" cy="1296988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2 ans</a:t>
            </a:r>
            <a:r>
              <a:rPr lang="fr-FR" altLang="fr-FR" sz="2400">
                <a:solidFill>
                  <a:schemeClr val="tx2"/>
                </a:solidFill>
              </a:rPr>
              <a:t> pour les bouteilles pour appareils respiratoires utilisés pour la plongée subaquatique</a:t>
            </a:r>
          </a:p>
        </p:txBody>
      </p:sp>
      <p:sp>
        <p:nvSpPr>
          <p:cNvPr id="13317" name="Rectangle 6">
            <a:extLst>
              <a:ext uri="{FF2B5EF4-FFF2-40B4-BE49-F238E27FC236}">
                <a16:creationId xmlns:a16="http://schemas.microsoft.com/office/drawing/2014/main" id="{00996F2E-7B82-4264-B5F3-AEC3068FC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420938"/>
            <a:ext cx="77755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L’intervalle maximal entre deux requalifications périodiques est fixé à :</a:t>
            </a:r>
          </a:p>
        </p:txBody>
      </p:sp>
      <p:sp>
        <p:nvSpPr>
          <p:cNvPr id="13318" name="Flèche droite 6">
            <a:extLst>
              <a:ext uri="{FF2B5EF4-FFF2-40B4-BE49-F238E27FC236}">
                <a16:creationId xmlns:a16="http://schemas.microsoft.com/office/drawing/2014/main" id="{6B0751E0-E879-4751-B294-088EAB7FA3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4221163"/>
            <a:ext cx="863600" cy="339725"/>
          </a:xfrm>
          <a:prstGeom prst="rightArrow">
            <a:avLst>
              <a:gd name="adj1" fmla="val 50000"/>
              <a:gd name="adj2" fmla="val 501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19" name="Rectangle 7">
            <a:extLst>
              <a:ext uri="{FF2B5EF4-FFF2-40B4-BE49-F238E27FC236}">
                <a16:creationId xmlns:a16="http://schemas.microsoft.com/office/drawing/2014/main" id="{ACDD7061-DB45-43B9-9243-A6A13023E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43894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Requalifications périodiques</a:t>
            </a:r>
          </a:p>
        </p:txBody>
      </p:sp>
      <p:sp>
        <p:nvSpPr>
          <p:cNvPr id="13320" name="ZoneTexte 3">
            <a:extLst>
              <a:ext uri="{FF2B5EF4-FFF2-40B4-BE49-F238E27FC236}">
                <a16:creationId xmlns:a16="http://schemas.microsoft.com/office/drawing/2014/main" id="{74554966-BD53-423E-85F7-776E06172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BBDBE51C-8C76-490E-A429-1BF3F4273A1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A199AECC-CC0F-4561-8C37-96DBA310680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249A888-DAF3-4C6D-B703-CB0C73F428A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Rectangle 1028">
            <a:extLst>
              <a:ext uri="{FF2B5EF4-FFF2-40B4-BE49-F238E27FC236}">
                <a16:creationId xmlns:a16="http://schemas.microsoft.com/office/drawing/2014/main" id="{73C358D7-DA89-4532-8504-CD467BBA5B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9088" y="3802063"/>
            <a:ext cx="71072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6 ans </a:t>
            </a:r>
            <a:r>
              <a:rPr lang="fr-FR" altLang="fr-FR" sz="2400" b="0">
                <a:solidFill>
                  <a:schemeClr val="tx2"/>
                </a:solidFill>
              </a:rPr>
              <a:t>pour les bouteilles pour appareils respiratoires utilisés pour la plongée subaquatique dont </a:t>
            </a:r>
            <a:r>
              <a:rPr lang="fr-FR" altLang="fr-FR" sz="2400" u="sng">
                <a:solidFill>
                  <a:schemeClr val="tx2"/>
                </a:solidFill>
              </a:rPr>
              <a:t>les exploitants bénéficient de dérogation « TIV »</a:t>
            </a: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4341" name="Flèche droite 6">
            <a:extLst>
              <a:ext uri="{FF2B5EF4-FFF2-40B4-BE49-F238E27FC236}">
                <a16:creationId xmlns:a16="http://schemas.microsoft.com/office/drawing/2014/main" id="{EF381826-55F4-4638-ACE1-702F73D58B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6250" y="4246563"/>
            <a:ext cx="863600" cy="341312"/>
          </a:xfrm>
          <a:prstGeom prst="rightArrow">
            <a:avLst>
              <a:gd name="adj1" fmla="val 50000"/>
              <a:gd name="adj2" fmla="val 49867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0A255A72-2E90-46F1-8F46-515965E68D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420938"/>
            <a:ext cx="77755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L’intervalle maximal entre deux requalifications périodiques est fixé à :</a:t>
            </a:r>
          </a:p>
        </p:txBody>
      </p:sp>
      <p:sp>
        <p:nvSpPr>
          <p:cNvPr id="14343" name="Rectangle 8">
            <a:extLst>
              <a:ext uri="{FF2B5EF4-FFF2-40B4-BE49-F238E27FC236}">
                <a16:creationId xmlns:a16="http://schemas.microsoft.com/office/drawing/2014/main" id="{A34E32E9-A589-429E-8860-AE8CDB85E7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43894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Requalifications périodiques</a:t>
            </a:r>
          </a:p>
        </p:txBody>
      </p:sp>
      <p:sp>
        <p:nvSpPr>
          <p:cNvPr id="14344" name="ZoneTexte 3">
            <a:extLst>
              <a:ext uri="{FF2B5EF4-FFF2-40B4-BE49-F238E27FC236}">
                <a16:creationId xmlns:a16="http://schemas.microsoft.com/office/drawing/2014/main" id="{FA0EC740-C8C0-46EF-AB50-E54F9CDBD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76250"/>
            <a:ext cx="4535488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Bouteilles</a:t>
            </a:r>
            <a:endParaRPr lang="fr-FR" altLang="fr-FR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1113</TotalTime>
  <Words>644</Words>
  <Application>Microsoft Office PowerPoint</Application>
  <PresentationFormat>Affichage à l'écran (4:3)</PresentationFormat>
  <Paragraphs>145</Paragraphs>
  <Slides>17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17</vt:i4>
      </vt:variant>
    </vt:vector>
  </HeadingPairs>
  <TitlesOfParts>
    <vt:vector size="24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108</cp:revision>
  <dcterms:created xsi:type="dcterms:W3CDTF">2001-05-06T13:33:23Z</dcterms:created>
  <dcterms:modified xsi:type="dcterms:W3CDTF">2018-08-05T16:43:23Z</dcterms:modified>
</cp:coreProperties>
</file>