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8"/>
  </p:notesMasterIdLst>
  <p:handoutMasterIdLst>
    <p:handoutMasterId r:id="rId29"/>
  </p:handoutMasterIdLst>
  <p:sldIdLst>
    <p:sldId id="256" r:id="rId2"/>
    <p:sldId id="281" r:id="rId3"/>
    <p:sldId id="262" r:id="rId4"/>
    <p:sldId id="260" r:id="rId5"/>
    <p:sldId id="258" r:id="rId6"/>
    <p:sldId id="261" r:id="rId7"/>
    <p:sldId id="259" r:id="rId8"/>
    <p:sldId id="25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78" r:id="rId26"/>
    <p:sldId id="280" r:id="rId2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4E77"/>
    <a:srgbClr val="DBE5F1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2838BEF-8BB2-4498-84A7-C5851F593DF1}" styleName="Style moyen 4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93662" autoAdjust="0"/>
  </p:normalViewPr>
  <p:slideViewPr>
    <p:cSldViewPr>
      <p:cViewPr varScale="1">
        <p:scale>
          <a:sx n="74" d="100"/>
          <a:sy n="74" d="100"/>
        </p:scale>
        <p:origin x="72" y="2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26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>
            <a:extLst>
              <a:ext uri="{FF2B5EF4-FFF2-40B4-BE49-F238E27FC236}">
                <a16:creationId xmlns:a16="http://schemas.microsoft.com/office/drawing/2014/main" id="{7B1541CC-F926-4A9A-BED9-7C7F681DAE2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9395" name="Rectangle 3">
            <a:extLst>
              <a:ext uri="{FF2B5EF4-FFF2-40B4-BE49-F238E27FC236}">
                <a16:creationId xmlns:a16="http://schemas.microsoft.com/office/drawing/2014/main" id="{C11EE457-DD32-42ED-93C5-29F624CA3FE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1DD3AAE-426C-4BB2-A329-B4CEAA891FE6}" type="datetimeFigureOut">
              <a:rPr lang="fr-FR" altLang="fr-FR"/>
              <a:pPr>
                <a:defRPr/>
              </a:pPr>
              <a:t>23/09/2018</a:t>
            </a:fld>
            <a:endParaRPr lang="fr-FR" altLang="fr-FR"/>
          </a:p>
        </p:txBody>
      </p:sp>
      <p:sp>
        <p:nvSpPr>
          <p:cNvPr id="59396" name="Rectangle 4">
            <a:extLst>
              <a:ext uri="{FF2B5EF4-FFF2-40B4-BE49-F238E27FC236}">
                <a16:creationId xmlns:a16="http://schemas.microsoft.com/office/drawing/2014/main" id="{C0B95A38-0F7B-4C93-B662-C8FAB0B8D707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9397" name="Rectangle 5">
            <a:extLst>
              <a:ext uri="{FF2B5EF4-FFF2-40B4-BE49-F238E27FC236}">
                <a16:creationId xmlns:a16="http://schemas.microsoft.com/office/drawing/2014/main" id="{BA730CCE-E440-479B-B9D8-4C170C007FB2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E01C313-9620-409E-8708-A7F1C40EA58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>
            <a:extLst>
              <a:ext uri="{FF2B5EF4-FFF2-40B4-BE49-F238E27FC236}">
                <a16:creationId xmlns:a16="http://schemas.microsoft.com/office/drawing/2014/main" id="{6450B0B2-B883-450D-8AC7-71F1A023D4D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9939" name="Rectangle 3">
            <a:extLst>
              <a:ext uri="{FF2B5EF4-FFF2-40B4-BE49-F238E27FC236}">
                <a16:creationId xmlns:a16="http://schemas.microsoft.com/office/drawing/2014/main" id="{280C50A3-6CDE-4F2C-93FC-E694D7D1897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9513D3B4-EA7B-418F-9135-056F0AC59A6A}" type="datetimeFigureOut">
              <a:rPr lang="fr-FR" altLang="fr-FR"/>
              <a:pPr>
                <a:defRPr/>
              </a:pPr>
              <a:t>23/09/2018</a:t>
            </a:fld>
            <a:endParaRPr lang="fr-FR" alt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9FA86EC0-1845-412C-8C26-47C65C986A8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5D87A2AF-5222-4075-B6B0-D9E03849A9E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39942" name="Rectangle 6">
            <a:extLst>
              <a:ext uri="{FF2B5EF4-FFF2-40B4-BE49-F238E27FC236}">
                <a16:creationId xmlns:a16="http://schemas.microsoft.com/office/drawing/2014/main" id="{26156712-27FE-4924-932D-E3B29107A64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39943" name="Rectangle 7">
            <a:extLst>
              <a:ext uri="{FF2B5EF4-FFF2-40B4-BE49-F238E27FC236}">
                <a16:creationId xmlns:a16="http://schemas.microsoft.com/office/drawing/2014/main" id="{9610139D-1FBF-4B97-BC30-2260FBA4084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DF36FCFD-6A6A-45D6-B76E-DED4CFE9C7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>
            <a:extLst>
              <a:ext uri="{FF2B5EF4-FFF2-40B4-BE49-F238E27FC236}">
                <a16:creationId xmlns:a16="http://schemas.microsoft.com/office/drawing/2014/main" id="{C6F35E3D-8FDE-4423-93D5-2160085B035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Espace réservé des commentaires 2">
            <a:extLst>
              <a:ext uri="{FF2B5EF4-FFF2-40B4-BE49-F238E27FC236}">
                <a16:creationId xmlns:a16="http://schemas.microsoft.com/office/drawing/2014/main" id="{5B3DB87F-47B1-45A7-9420-5FA79325AD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fr-FR"/>
          </a:p>
        </p:txBody>
      </p:sp>
      <p:sp>
        <p:nvSpPr>
          <p:cNvPr id="6148" name="Espace réservé du numéro de diapositive 3">
            <a:extLst>
              <a:ext uri="{FF2B5EF4-FFF2-40B4-BE49-F238E27FC236}">
                <a16:creationId xmlns:a16="http://schemas.microsoft.com/office/drawing/2014/main" id="{DF41DE88-B73F-4529-93E3-A5D3807666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F134D8E-6BF3-4E95-A325-6777389833F9}" type="slidenum">
              <a:rPr lang="fr-FR" altLang="fr-FR" smtClean="0"/>
              <a:pPr/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6973F70D-D7D5-4166-BAF2-50122514B3D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10D2FDA4-FAB1-43D3-B4EB-24044C8BBA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Tx/>
              <a:buAutoNum type="arabicParenR"/>
            </a:pPr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711C79CE-0AAC-4532-83A0-A36594A766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D37D8FD-D356-4A87-8340-7D2AB2C241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>
            <a:extLst>
              <a:ext uri="{FF2B5EF4-FFF2-40B4-BE49-F238E27FC236}">
                <a16:creationId xmlns:a16="http://schemas.microsoft.com/office/drawing/2014/main" id="{C851C015-611D-4BE9-9B65-CB8AB91879C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>
            <a:extLst>
              <a:ext uri="{FF2B5EF4-FFF2-40B4-BE49-F238E27FC236}">
                <a16:creationId xmlns:a16="http://schemas.microsoft.com/office/drawing/2014/main" id="{EF3E7235-2819-4764-AE4E-F7562353E50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Tx/>
              <a:buAutoNum type="arabicParenR"/>
            </a:pPr>
            <a:endParaRPr lang="fr-FR" altLang="fr-FR" b="1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1817D86F-8412-476F-B57C-87F4F6FCEF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>
            <a:extLst>
              <a:ext uri="{FF2B5EF4-FFF2-40B4-BE49-F238E27FC236}">
                <a16:creationId xmlns:a16="http://schemas.microsoft.com/office/drawing/2014/main" id="{AC025A66-60B9-4BA4-97BC-2C7EF929F3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6444DA86-30D9-4862-A324-C1A0129B10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09C41129-415D-45BF-86A3-D1A14724236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>
            <a:extLst>
              <a:ext uri="{FF2B5EF4-FFF2-40B4-BE49-F238E27FC236}">
                <a16:creationId xmlns:a16="http://schemas.microsoft.com/office/drawing/2014/main" id="{15D1FE9F-533D-42CE-A2AE-803E66C40B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>
            <a:extLst>
              <a:ext uri="{FF2B5EF4-FFF2-40B4-BE49-F238E27FC236}">
                <a16:creationId xmlns:a16="http://schemas.microsoft.com/office/drawing/2014/main" id="{EA010CCC-BC39-484D-8D72-522BD09F68F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637E3064-53C9-423B-B90A-E3D40E1562E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>
            <a:extLst>
              <a:ext uri="{FF2B5EF4-FFF2-40B4-BE49-F238E27FC236}">
                <a16:creationId xmlns:a16="http://schemas.microsoft.com/office/drawing/2014/main" id="{A828E85E-C5A8-4876-8277-1870134E81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Tx/>
              <a:buAutoNum type="arabicParenR"/>
            </a:pPr>
            <a:endParaRPr lang="fr-FR" alt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>
            <a:extLst>
              <a:ext uri="{FF2B5EF4-FFF2-40B4-BE49-F238E27FC236}">
                <a16:creationId xmlns:a16="http://schemas.microsoft.com/office/drawing/2014/main" id="{B697FD65-5848-4E91-B0BB-D7771BA32D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>
            <a:extLst>
              <a:ext uri="{FF2B5EF4-FFF2-40B4-BE49-F238E27FC236}">
                <a16:creationId xmlns:a16="http://schemas.microsoft.com/office/drawing/2014/main" id="{8F7F1597-BBB0-4FD5-9F20-6BF23B9437C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>
            <a:extLst>
              <a:ext uri="{FF2B5EF4-FFF2-40B4-BE49-F238E27FC236}">
                <a16:creationId xmlns:a16="http://schemas.microsoft.com/office/drawing/2014/main" id="{D68C6A1C-C117-41AC-9FA0-19A6B2F9E2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Espace réservé des notes 2">
            <a:extLst>
              <a:ext uri="{FF2B5EF4-FFF2-40B4-BE49-F238E27FC236}">
                <a16:creationId xmlns:a16="http://schemas.microsoft.com/office/drawing/2014/main" id="{EAE0FD64-7D54-47A4-9526-E297D3C507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fr-FR"/>
          </a:p>
        </p:txBody>
      </p:sp>
      <p:sp>
        <p:nvSpPr>
          <p:cNvPr id="48132" name="Espace réservé du numéro de diapositive 3">
            <a:extLst>
              <a:ext uri="{FF2B5EF4-FFF2-40B4-BE49-F238E27FC236}">
                <a16:creationId xmlns:a16="http://schemas.microsoft.com/office/drawing/2014/main" id="{404BDB20-2B9A-4272-AF0E-FAC2EC541F4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94A1AAD-38D8-40BA-A202-73F06C2DE676}" type="slidenum">
              <a:rPr lang="fr-FR" altLang="fr-FR" smtClean="0"/>
              <a:pPr/>
              <a:t>25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CD5720F7-085D-49CC-9B01-B3146593F63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F8C09A1-3A43-4D6F-87FE-30C2EE88D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C4B16054-4FD8-413D-BE4E-62941251A70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DA0552DF-EB96-4319-A869-0CE118F082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 b="1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>
            <a:extLst>
              <a:ext uri="{FF2B5EF4-FFF2-40B4-BE49-F238E27FC236}">
                <a16:creationId xmlns:a16="http://schemas.microsoft.com/office/drawing/2014/main" id="{40990658-096E-4536-9263-5C89B2B80B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>
            <a:extLst>
              <a:ext uri="{FF2B5EF4-FFF2-40B4-BE49-F238E27FC236}">
                <a16:creationId xmlns:a16="http://schemas.microsoft.com/office/drawing/2014/main" id="{0B7E9B7A-1B3B-42BA-A477-AFE7E051A2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2E20B929-AA59-45A6-82A5-F1D40AA12D2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3A1CA7B-01CF-4211-B12E-2933932570D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8B89D7FA-489F-436D-A4CA-5023BFB2FF9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24597F64-E9CE-43DF-8769-8F3613DA1A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Tx/>
              <a:buAutoNum type="arabicParenR"/>
            </a:pPr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09A56E9F-6244-4614-95AD-E81415F2C8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2223FED7-3037-4363-8BB6-ACBC72149C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0C608B5B-982F-42D4-81A3-43BFCB555AF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602AF1D7-D109-44FF-90E5-7FCEDE230EF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>
            <a:extLst>
              <a:ext uri="{FF2B5EF4-FFF2-40B4-BE49-F238E27FC236}">
                <a16:creationId xmlns:a16="http://schemas.microsoft.com/office/drawing/2014/main" id="{74FB8C46-C39C-4EB0-BC4E-52EBC7257A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>
            <a:extLst>
              <a:ext uri="{FF2B5EF4-FFF2-40B4-BE49-F238E27FC236}">
                <a16:creationId xmlns:a16="http://schemas.microsoft.com/office/drawing/2014/main" id="{14B0C20B-6221-4A9C-BDDE-BB8EDE2648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28600" indent="-228600" eaLnBrk="1" hangingPunct="1">
              <a:buFontTx/>
              <a:buAutoNum type="arabicParenR"/>
            </a:pPr>
            <a:r>
              <a:rPr lang="fr-FR" altLang="fr-FR"/>
              <a:t>Utilité de mettre « Objectifs des contenus fédéraux de formation » ici ? Est-ce un sous-titre en lien avec les pages suivantes ?  Présentation à la place de objectif PP</a:t>
            </a:r>
          </a:p>
          <a:p>
            <a:pPr marL="228600" indent="-228600" eaLnBrk="1" hangingPunct="1">
              <a:buFontTx/>
              <a:buAutoNum type="arabicParenR"/>
            </a:pPr>
            <a:r>
              <a:rPr lang="fr-FR" altLang="fr-FR"/>
              <a:t>Si utile, mettre un « s » à « Objectif » ?   Oui PP</a:t>
            </a:r>
          </a:p>
          <a:p>
            <a:pPr marL="228600" indent="-228600" eaLnBrk="1" hangingPunct="1">
              <a:buFontTx/>
              <a:buAutoNum type="arabicParenR"/>
            </a:pPr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>
            <a:extLst>
              <a:ext uri="{FF2B5EF4-FFF2-40B4-BE49-F238E27FC236}">
                <a16:creationId xmlns:a16="http://schemas.microsoft.com/office/drawing/2014/main" id="{6594DA96-9109-40E3-A66C-26C9C2495E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05E3A8D3-52D1-4FCF-93B9-2557C005691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2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/>
            </a:lvl1pPr>
          </a:lstStyle>
          <a:p>
            <a:pPr lvl="0"/>
            <a:r>
              <a:rPr lang="fr-FR" altLang="fr-FR" noProof="0"/>
              <a:t>Cliquez pour modifier le style du titre</a:t>
            </a:r>
          </a:p>
        </p:txBody>
      </p:sp>
      <p:sp>
        <p:nvSpPr>
          <p:cNvPr id="81923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smtClean="0"/>
            </a:lvl1pPr>
          </a:lstStyle>
          <a:p>
            <a:pPr lvl="0"/>
            <a:r>
              <a:rPr lang="fr-FR" altLang="fr-FR" noProof="0"/>
              <a:t>Cliquez pour modifier le style des sous-titres du masque</a:t>
            </a:r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3AF3D44-AAD6-4774-8542-13ECCB50EE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">
            <a:extLst>
              <a:ext uri="{FF2B5EF4-FFF2-40B4-BE49-F238E27FC236}">
                <a16:creationId xmlns:a16="http://schemas.microsoft.com/office/drawing/2014/main" id="{CBF73A79-6222-458B-973D-91928506A54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584AE-1E4E-48BE-A25E-3C5A603D79C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4197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id="{52BF06FE-3389-4CA4-8B8A-9291F216F3C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7" name="Espace réservé du texte 2">
            <a:extLst>
              <a:ext uri="{FF2B5EF4-FFF2-40B4-BE49-F238E27FC236}">
                <a16:creationId xmlns:a16="http://schemas.microsoft.com/office/drawing/2014/main" id="{916F566A-ECE8-4E72-A76B-B4A05453130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BF659D85-66FC-470A-8592-2E453071D2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C112A28F-7D33-4557-BD8D-739D04AB0E2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3A0C013-E76D-4819-BDB9-9691B527261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u pied de page 4">
            <a:extLst>
              <a:ext uri="{FF2B5EF4-FFF2-40B4-BE49-F238E27FC236}">
                <a16:creationId xmlns:a16="http://schemas.microsoft.com/office/drawing/2014/main" id="{C08AC3CA-828F-4FDF-94BB-98CC829587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5123" name="Rectangle 10">
            <a:extLst>
              <a:ext uri="{FF2B5EF4-FFF2-40B4-BE49-F238E27FC236}">
                <a16:creationId xmlns:a16="http://schemas.microsoft.com/office/drawing/2014/main" id="{2D03EF5F-EB1F-4A44-B4F6-7CD14D113E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DE6A471-D4A8-46F8-B5D7-6228B121E6E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itre 1">
            <a:extLst>
              <a:ext uri="{FF2B5EF4-FFF2-40B4-BE49-F238E27FC236}">
                <a16:creationId xmlns:a16="http://schemas.microsoft.com/office/drawing/2014/main" id="{676422B5-5DD8-4F5F-85D3-49556910E0A9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755650" y="2636838"/>
            <a:ext cx="7772400" cy="1470025"/>
          </a:xfrm>
        </p:spPr>
        <p:txBody>
          <a:bodyPr/>
          <a:lstStyle/>
          <a:p>
            <a:r>
              <a:rPr lang="fr-FR" altLang="fr-FR" b="1">
                <a:solidFill>
                  <a:schemeClr val="bg1"/>
                </a:solidFill>
              </a:rPr>
              <a:t>Cursus FFESSM de formation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pied de page 4">
            <a:extLst>
              <a:ext uri="{FF2B5EF4-FFF2-40B4-BE49-F238E27FC236}">
                <a16:creationId xmlns:a16="http://schemas.microsoft.com/office/drawing/2014/main" id="{293907E3-93CF-4814-9090-F6BD133F18F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23555" name="Rectangle 10">
            <a:extLst>
              <a:ext uri="{FF2B5EF4-FFF2-40B4-BE49-F238E27FC236}">
                <a16:creationId xmlns:a16="http://schemas.microsoft.com/office/drawing/2014/main" id="{2AE9911F-F2EE-4D8C-8A7E-DA50DDD1856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9A3BF8C-97B3-4F28-9015-963C76186FB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Text Box 3">
            <a:extLst>
              <a:ext uri="{FF2B5EF4-FFF2-40B4-BE49-F238E27FC236}">
                <a16:creationId xmlns:a16="http://schemas.microsoft.com/office/drawing/2014/main" id="{B26104FA-3077-4412-99D7-E88AA54C51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838" y="1790700"/>
            <a:ext cx="7375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rgbClr val="FF0000"/>
                </a:solidFill>
              </a:rPr>
              <a:t>Les contenus fédéraux de formation sont orientés sur 3 axes pour:</a:t>
            </a:r>
            <a:endParaRPr lang="fr-FR" altLang="fr-FR" sz="2800" b="1">
              <a:solidFill>
                <a:schemeClr val="tx1"/>
              </a:solidFill>
            </a:endParaRP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D60DEA72-2224-4BE8-B174-28C6A86B5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284538"/>
            <a:ext cx="4884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Faciliter l’actualisation des contenus</a:t>
            </a:r>
          </a:p>
        </p:txBody>
      </p:sp>
      <p:sp>
        <p:nvSpPr>
          <p:cNvPr id="23558" name="Text Box 7">
            <a:extLst>
              <a:ext uri="{FF2B5EF4-FFF2-40B4-BE49-F238E27FC236}">
                <a16:creationId xmlns:a16="http://schemas.microsoft.com/office/drawing/2014/main" id="{7DE5065F-970D-4564-826A-41894B691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5516563"/>
            <a:ext cx="7056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Être un support de réflexion entre élève et enseignant</a:t>
            </a:r>
          </a:p>
        </p:txBody>
      </p:sp>
      <p:sp>
        <p:nvSpPr>
          <p:cNvPr id="23559" name="Text Box 8">
            <a:extLst>
              <a:ext uri="{FF2B5EF4-FFF2-40B4-BE49-F238E27FC236}">
                <a16:creationId xmlns:a16="http://schemas.microsoft.com/office/drawing/2014/main" id="{9BA05F26-A05D-4389-AF56-DD8E32A1F9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4365625"/>
            <a:ext cx="518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Mettre en place un guide pédagogique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36C3A224-EDC2-4C4D-ACA4-2043B6126666}"/>
              </a:ext>
            </a:extLst>
          </p:cNvPr>
          <p:cNvSpPr/>
          <p:nvPr/>
        </p:nvSpPr>
        <p:spPr bwMode="auto">
          <a:xfrm rot="5400000">
            <a:off x="546100" y="3062288"/>
            <a:ext cx="706438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E4D82C5E-4CE1-4FF9-B14B-DCD23405B721}"/>
              </a:ext>
            </a:extLst>
          </p:cNvPr>
          <p:cNvSpPr/>
          <p:nvPr/>
        </p:nvSpPr>
        <p:spPr bwMode="auto">
          <a:xfrm rot="5400000">
            <a:off x="546100" y="4141788"/>
            <a:ext cx="706438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7" name="Flèche à angle droit 16">
            <a:extLst>
              <a:ext uri="{FF2B5EF4-FFF2-40B4-BE49-F238E27FC236}">
                <a16:creationId xmlns:a16="http://schemas.microsoft.com/office/drawing/2014/main" id="{02893D6A-DCFC-46FC-B512-C8FCD23F95B3}"/>
              </a:ext>
            </a:extLst>
          </p:cNvPr>
          <p:cNvSpPr/>
          <p:nvPr/>
        </p:nvSpPr>
        <p:spPr bwMode="auto">
          <a:xfrm rot="5400000">
            <a:off x="546100" y="5294313"/>
            <a:ext cx="706438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3563" name="Rectangle 2">
            <a:extLst>
              <a:ext uri="{FF2B5EF4-FFF2-40B4-BE49-F238E27FC236}">
                <a16:creationId xmlns:a16="http://schemas.microsoft.com/office/drawing/2014/main" id="{6220C26A-E917-4D98-B9FD-FEA4C081EC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0478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Contenu de formation - Plan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pied de page 4">
            <a:extLst>
              <a:ext uri="{FF2B5EF4-FFF2-40B4-BE49-F238E27FC236}">
                <a16:creationId xmlns:a16="http://schemas.microsoft.com/office/drawing/2014/main" id="{25A507C5-FB40-49C4-9EEA-8D83491377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25603" name="Rectangle 10">
            <a:extLst>
              <a:ext uri="{FF2B5EF4-FFF2-40B4-BE49-F238E27FC236}">
                <a16:creationId xmlns:a16="http://schemas.microsoft.com/office/drawing/2014/main" id="{A1328A04-2043-43E4-8A36-384AEB7F5C5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9ECCA39-78FB-44F4-8559-F8805F84082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Text Box 2">
            <a:extLst>
              <a:ext uri="{FF2B5EF4-FFF2-40B4-BE49-F238E27FC236}">
                <a16:creationId xmlns:a16="http://schemas.microsoft.com/office/drawing/2014/main" id="{48BB4575-F440-4AE4-8033-CC59608DC9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57340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Faciliter l’actualisation des contenus :</a:t>
            </a:r>
          </a:p>
        </p:txBody>
      </p:sp>
      <p:sp>
        <p:nvSpPr>
          <p:cNvPr id="25605" name="Text Box 3">
            <a:extLst>
              <a:ext uri="{FF2B5EF4-FFF2-40B4-BE49-F238E27FC236}">
                <a16:creationId xmlns:a16="http://schemas.microsoft.com/office/drawing/2014/main" id="{064B976E-07D6-4E6D-AB10-B44608E918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3141663"/>
            <a:ext cx="5164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Prise en compte de nouvelles pratiques</a:t>
            </a:r>
          </a:p>
        </p:txBody>
      </p:sp>
      <p:sp>
        <p:nvSpPr>
          <p:cNvPr id="25606" name="Text Box 5">
            <a:extLst>
              <a:ext uri="{FF2B5EF4-FFF2-40B4-BE49-F238E27FC236}">
                <a16:creationId xmlns:a16="http://schemas.microsoft.com/office/drawing/2014/main" id="{663485C2-1CF2-4903-8834-405374AAF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933825"/>
            <a:ext cx="6273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Adaptation des pratiques liées à l’évolution du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matériel (Ordinateurs, Vêtement étanches, etc.)</a:t>
            </a:r>
          </a:p>
        </p:txBody>
      </p:sp>
      <p:sp>
        <p:nvSpPr>
          <p:cNvPr id="25607" name="Text Box 6">
            <a:extLst>
              <a:ext uri="{FF2B5EF4-FFF2-40B4-BE49-F238E27FC236}">
                <a16:creationId xmlns:a16="http://schemas.microsoft.com/office/drawing/2014/main" id="{A511379A-8BD9-4B5B-BF3D-7056CE8377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5013325"/>
            <a:ext cx="5989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Meilleure progressivité dans les certifications </a:t>
            </a:r>
          </a:p>
        </p:txBody>
      </p:sp>
      <p:sp>
        <p:nvSpPr>
          <p:cNvPr id="25608" name="Text Box 7">
            <a:extLst>
              <a:ext uri="{FF2B5EF4-FFF2-40B4-BE49-F238E27FC236}">
                <a16:creationId xmlns:a16="http://schemas.microsoft.com/office/drawing/2014/main" id="{5D8D40A5-9385-4952-B403-29E2B5EBC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805488"/>
            <a:ext cx="43656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Adaptabilité à la réglementation </a:t>
            </a:r>
          </a:p>
        </p:txBody>
      </p:sp>
      <p:sp>
        <p:nvSpPr>
          <p:cNvPr id="18" name="Flèche à angle droit 17">
            <a:extLst>
              <a:ext uri="{FF2B5EF4-FFF2-40B4-BE49-F238E27FC236}">
                <a16:creationId xmlns:a16="http://schemas.microsoft.com/office/drawing/2014/main" id="{FEC870B7-E51B-4ADD-B089-B04E2E16A57C}"/>
              </a:ext>
            </a:extLst>
          </p:cNvPr>
          <p:cNvSpPr/>
          <p:nvPr/>
        </p:nvSpPr>
        <p:spPr bwMode="auto">
          <a:xfrm rot="5400000">
            <a:off x="590550" y="2917826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9" name="Flèche à angle droit 18">
            <a:extLst>
              <a:ext uri="{FF2B5EF4-FFF2-40B4-BE49-F238E27FC236}">
                <a16:creationId xmlns:a16="http://schemas.microsoft.com/office/drawing/2014/main" id="{5F0A202E-F26A-420A-B229-CBBEC2D4A15D}"/>
              </a:ext>
            </a:extLst>
          </p:cNvPr>
          <p:cNvSpPr/>
          <p:nvPr/>
        </p:nvSpPr>
        <p:spPr bwMode="auto">
          <a:xfrm rot="5400000">
            <a:off x="590550" y="3854451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0" name="Flèche à angle droit 19">
            <a:extLst>
              <a:ext uri="{FF2B5EF4-FFF2-40B4-BE49-F238E27FC236}">
                <a16:creationId xmlns:a16="http://schemas.microsoft.com/office/drawing/2014/main" id="{3F1FCEB2-7704-486C-95F2-623B4C08BD33}"/>
              </a:ext>
            </a:extLst>
          </p:cNvPr>
          <p:cNvSpPr/>
          <p:nvPr/>
        </p:nvSpPr>
        <p:spPr bwMode="auto">
          <a:xfrm rot="5400000">
            <a:off x="592138" y="4718050"/>
            <a:ext cx="706437" cy="576263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1" name="Flèche à angle droit 20">
            <a:extLst>
              <a:ext uri="{FF2B5EF4-FFF2-40B4-BE49-F238E27FC236}">
                <a16:creationId xmlns:a16="http://schemas.microsoft.com/office/drawing/2014/main" id="{7D2C02D3-3D4C-48AA-9B41-EE5DB989735E}"/>
              </a:ext>
            </a:extLst>
          </p:cNvPr>
          <p:cNvSpPr/>
          <p:nvPr/>
        </p:nvSpPr>
        <p:spPr bwMode="auto">
          <a:xfrm rot="5400000">
            <a:off x="592138" y="5581650"/>
            <a:ext cx="706437" cy="576263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5613" name="Rectangle 2">
            <a:extLst>
              <a:ext uri="{FF2B5EF4-FFF2-40B4-BE49-F238E27FC236}">
                <a16:creationId xmlns:a16="http://schemas.microsoft.com/office/drawing/2014/main" id="{3FE3BCD5-FF83-434E-A031-3A5F1CF8F2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4788"/>
            <a:ext cx="68040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Contenu de formation - Utilités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pied de page 4">
            <a:extLst>
              <a:ext uri="{FF2B5EF4-FFF2-40B4-BE49-F238E27FC236}">
                <a16:creationId xmlns:a16="http://schemas.microsoft.com/office/drawing/2014/main" id="{258A064D-AA72-485E-8ACA-9C513D1D85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27651" name="Rectangle 10">
            <a:extLst>
              <a:ext uri="{FF2B5EF4-FFF2-40B4-BE49-F238E27FC236}">
                <a16:creationId xmlns:a16="http://schemas.microsoft.com/office/drawing/2014/main" id="{82F02D61-8181-445E-91F6-F97D0FCEC9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47894C-40E2-4ECC-86E6-14A670A4846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Text Box 2">
            <a:extLst>
              <a:ext uri="{FF2B5EF4-FFF2-40B4-BE49-F238E27FC236}">
                <a16:creationId xmlns:a16="http://schemas.microsoft.com/office/drawing/2014/main" id="{E02D6A4A-9EB0-4F1C-B910-60D7B2C902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6073775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Mettre en place un guide pédagogique :</a:t>
            </a:r>
          </a:p>
        </p:txBody>
      </p:sp>
      <p:sp>
        <p:nvSpPr>
          <p:cNvPr id="27653" name="Text Box 3">
            <a:extLst>
              <a:ext uri="{FF2B5EF4-FFF2-40B4-BE49-F238E27FC236}">
                <a16:creationId xmlns:a16="http://schemas.microsoft.com/office/drawing/2014/main" id="{1A835C0F-5EB3-40E4-A91C-3C3A6797AC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852738"/>
            <a:ext cx="69294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Incitation à la liberté pédagogique de l’enseignement</a:t>
            </a:r>
          </a:p>
        </p:txBody>
      </p:sp>
      <p:sp>
        <p:nvSpPr>
          <p:cNvPr id="27654" name="Text Box 4">
            <a:extLst>
              <a:ext uri="{FF2B5EF4-FFF2-40B4-BE49-F238E27FC236}">
                <a16:creationId xmlns:a16="http://schemas.microsoft.com/office/drawing/2014/main" id="{2AA5047E-5684-42A7-A1C8-641BEEDF1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789363"/>
            <a:ext cx="74390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Catalogue de compétences analogues pour les brevets de</a:t>
            </a:r>
            <a:br>
              <a:rPr lang="fr-FR" altLang="fr-FR" sz="2400" b="1">
                <a:solidFill>
                  <a:schemeClr val="tx1"/>
                </a:solidFill>
              </a:rPr>
            </a:br>
            <a:r>
              <a:rPr lang="fr-FR" altLang="fr-FR" sz="2400" b="1">
                <a:solidFill>
                  <a:schemeClr val="tx1"/>
                </a:solidFill>
              </a:rPr>
              <a:t>niveaux 1, 2 et 3 et l’ensemble des qualifications</a:t>
            </a:r>
          </a:p>
        </p:txBody>
      </p:sp>
      <p:sp>
        <p:nvSpPr>
          <p:cNvPr id="27655" name="Text Box 5">
            <a:extLst>
              <a:ext uri="{FF2B5EF4-FFF2-40B4-BE49-F238E27FC236}">
                <a16:creationId xmlns:a16="http://schemas.microsoft.com/office/drawing/2014/main" id="{CDDBEDFB-3C5A-4BB6-BEFA-4A908BA471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5229225"/>
            <a:ext cx="7993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1"/>
                </a:solidFill>
              </a:rPr>
              <a:t>Précisions apportées dans le libellé des savoirs, savoir-faire et des savoir-être  attendus 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60C140E0-F633-452B-9522-EB58279099CA}"/>
              </a:ext>
            </a:extLst>
          </p:cNvPr>
          <p:cNvSpPr/>
          <p:nvPr/>
        </p:nvSpPr>
        <p:spPr bwMode="auto">
          <a:xfrm rot="5400000">
            <a:off x="258763" y="2701925"/>
            <a:ext cx="706437" cy="576263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9C8C068D-6CE8-433C-AD0A-BE7CEF7200E7}"/>
              </a:ext>
            </a:extLst>
          </p:cNvPr>
          <p:cNvSpPr/>
          <p:nvPr/>
        </p:nvSpPr>
        <p:spPr bwMode="auto">
          <a:xfrm rot="5400000">
            <a:off x="258763" y="3781425"/>
            <a:ext cx="706437" cy="576263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7" name="Flèche à angle droit 16">
            <a:extLst>
              <a:ext uri="{FF2B5EF4-FFF2-40B4-BE49-F238E27FC236}">
                <a16:creationId xmlns:a16="http://schemas.microsoft.com/office/drawing/2014/main" id="{E638BCEB-958A-469C-8A6C-3444B2A2198C}"/>
              </a:ext>
            </a:extLst>
          </p:cNvPr>
          <p:cNvSpPr/>
          <p:nvPr/>
        </p:nvSpPr>
        <p:spPr bwMode="auto">
          <a:xfrm rot="5400000">
            <a:off x="258763" y="5222875"/>
            <a:ext cx="706437" cy="576263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7659" name="Rectangle 2">
            <a:extLst>
              <a:ext uri="{FF2B5EF4-FFF2-40B4-BE49-F238E27FC236}">
                <a16:creationId xmlns:a16="http://schemas.microsoft.com/office/drawing/2014/main" id="{A0857643-1ACA-447B-B2B2-FF04AB2D7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4788"/>
            <a:ext cx="68040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Contenu de formation - Utilités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pied de page 4">
            <a:extLst>
              <a:ext uri="{FF2B5EF4-FFF2-40B4-BE49-F238E27FC236}">
                <a16:creationId xmlns:a16="http://schemas.microsoft.com/office/drawing/2014/main" id="{C33C010C-DEF5-4023-A2B8-BBC69EAA77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28675" name="Rectangle 10">
            <a:extLst>
              <a:ext uri="{FF2B5EF4-FFF2-40B4-BE49-F238E27FC236}">
                <a16:creationId xmlns:a16="http://schemas.microsoft.com/office/drawing/2014/main" id="{ECFCB757-2A54-480D-B8E1-EBB9EA5B894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C7C3DE7-5D84-462D-9077-6E2715489A3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8676" name="Text Box 1026">
            <a:extLst>
              <a:ext uri="{FF2B5EF4-FFF2-40B4-BE49-F238E27FC236}">
                <a16:creationId xmlns:a16="http://schemas.microsoft.com/office/drawing/2014/main" id="{20AF22A7-CD50-4483-B408-2E3730F58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844675"/>
            <a:ext cx="8424862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Être un support de réflexion entre élève et enseignant :</a:t>
            </a:r>
          </a:p>
        </p:txBody>
      </p:sp>
      <p:sp>
        <p:nvSpPr>
          <p:cNvPr id="28677" name="Text Box 1028">
            <a:extLst>
              <a:ext uri="{FF2B5EF4-FFF2-40B4-BE49-F238E27FC236}">
                <a16:creationId xmlns:a16="http://schemas.microsoft.com/office/drawing/2014/main" id="{A3BBAF14-84FD-4B40-94F4-22C6579453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652963"/>
            <a:ext cx="73437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Lecture commune pour l’élève et l’enseignant. Le mémento du plongeur offre une lecture plus simplifiée à l’élève</a:t>
            </a:r>
          </a:p>
        </p:txBody>
      </p:sp>
      <p:sp>
        <p:nvSpPr>
          <p:cNvPr id="28678" name="Text Box 1027">
            <a:extLst>
              <a:ext uri="{FF2B5EF4-FFF2-40B4-BE49-F238E27FC236}">
                <a16:creationId xmlns:a16="http://schemas.microsoft.com/office/drawing/2014/main" id="{17D25902-11C0-4DF1-BB51-33E9F4127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2924175"/>
            <a:ext cx="774065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« Règles du jeu » explicitées et quasiment définies par les précisions apportées dans les colonnes « critères de réalisation » et « Techniques/Commentaires/Limites »</a:t>
            </a: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BD90D0FF-3B8F-4916-B93E-5256CAE568F7}"/>
              </a:ext>
            </a:extLst>
          </p:cNvPr>
          <p:cNvSpPr/>
          <p:nvPr/>
        </p:nvSpPr>
        <p:spPr bwMode="auto">
          <a:xfrm rot="5400000">
            <a:off x="259557" y="3207544"/>
            <a:ext cx="706437" cy="574675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1" name="Flèche à angle droit 10">
            <a:extLst>
              <a:ext uri="{FF2B5EF4-FFF2-40B4-BE49-F238E27FC236}">
                <a16:creationId xmlns:a16="http://schemas.microsoft.com/office/drawing/2014/main" id="{249610EB-2D58-4E22-867E-C876666CEE87}"/>
              </a:ext>
            </a:extLst>
          </p:cNvPr>
          <p:cNvSpPr/>
          <p:nvPr/>
        </p:nvSpPr>
        <p:spPr bwMode="auto">
          <a:xfrm rot="5400000">
            <a:off x="260350" y="4933951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8681" name="Rectangle 2">
            <a:extLst>
              <a:ext uri="{FF2B5EF4-FFF2-40B4-BE49-F238E27FC236}">
                <a16:creationId xmlns:a16="http://schemas.microsoft.com/office/drawing/2014/main" id="{50CF6892-3B27-416B-BB30-594E325103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4788"/>
            <a:ext cx="68040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Contenu de formation - Utilités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pied de page 4">
            <a:extLst>
              <a:ext uri="{FF2B5EF4-FFF2-40B4-BE49-F238E27FC236}">
                <a16:creationId xmlns:a16="http://schemas.microsoft.com/office/drawing/2014/main" id="{DFA0CE56-D109-4E4E-A071-A89AE68901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29699" name="Rectangle 10">
            <a:extLst>
              <a:ext uri="{FF2B5EF4-FFF2-40B4-BE49-F238E27FC236}">
                <a16:creationId xmlns:a16="http://schemas.microsoft.com/office/drawing/2014/main" id="{C706D13A-331F-4E05-9E5F-EC086040C1F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1BA218A-FF60-41EA-8A17-76447EDE3F4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FAAC91A7-5AF2-4B79-B553-940CEDF70C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3" y="1989138"/>
            <a:ext cx="896461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Méthodologie générale et présentation d’une compétence</a:t>
            </a:r>
          </a:p>
        </p:txBody>
      </p:sp>
      <p:sp>
        <p:nvSpPr>
          <p:cNvPr id="29701" name="Text Box 3">
            <a:extLst>
              <a:ext uri="{FF2B5EF4-FFF2-40B4-BE49-F238E27FC236}">
                <a16:creationId xmlns:a16="http://schemas.microsoft.com/office/drawing/2014/main" id="{4C181EC6-650D-491B-92EB-1957D67F4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789363"/>
            <a:ext cx="70516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C’est avant tout procéder à la </a:t>
            </a:r>
            <a:r>
              <a:rPr lang="fr-FR" altLang="fr-FR" sz="2400" b="1">
                <a:solidFill>
                  <a:srgbClr val="FF0000"/>
                </a:solidFill>
              </a:rPr>
              <a:t>démultiplication</a:t>
            </a:r>
            <a:r>
              <a:rPr lang="fr-FR" altLang="fr-FR" sz="2400" b="1">
                <a:solidFill>
                  <a:schemeClr val="tx2"/>
                </a:solidFill>
              </a:rPr>
              <a:t> de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l’objectif principal (validation de la certification) en un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certain nombre de compétences</a:t>
            </a:r>
          </a:p>
        </p:txBody>
      </p:sp>
      <p:sp>
        <p:nvSpPr>
          <p:cNvPr id="29702" name="Text Box 11">
            <a:extLst>
              <a:ext uri="{FF2B5EF4-FFF2-40B4-BE49-F238E27FC236}">
                <a16:creationId xmlns:a16="http://schemas.microsoft.com/office/drawing/2014/main" id="{8E233E2F-54E5-42F6-A426-EA9D8FAFB6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63" y="111125"/>
            <a:ext cx="65881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Méthodologie générale</a:t>
            </a:r>
          </a:p>
        </p:txBody>
      </p:sp>
      <p:sp>
        <p:nvSpPr>
          <p:cNvPr id="5" name="Flèche courbée vers la droite 4">
            <a:extLst>
              <a:ext uri="{FF2B5EF4-FFF2-40B4-BE49-F238E27FC236}">
                <a16:creationId xmlns:a16="http://schemas.microsoft.com/office/drawing/2014/main" id="{003E9961-030B-48EA-9263-922A47D9A2B7}"/>
              </a:ext>
            </a:extLst>
          </p:cNvPr>
          <p:cNvSpPr/>
          <p:nvPr/>
        </p:nvSpPr>
        <p:spPr>
          <a:xfrm>
            <a:off x="611188" y="2852738"/>
            <a:ext cx="731837" cy="1792287"/>
          </a:xfrm>
          <a:prstGeom prst="curved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pied de page 4">
            <a:extLst>
              <a:ext uri="{FF2B5EF4-FFF2-40B4-BE49-F238E27FC236}">
                <a16:creationId xmlns:a16="http://schemas.microsoft.com/office/drawing/2014/main" id="{C6A7AB93-36E4-428A-A650-F6DC65FBD5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1747" name="Rectangle 10">
            <a:extLst>
              <a:ext uri="{FF2B5EF4-FFF2-40B4-BE49-F238E27FC236}">
                <a16:creationId xmlns:a16="http://schemas.microsoft.com/office/drawing/2014/main" id="{FD795DF7-BA4B-458F-80D1-FF856778394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47BB2F-7ABC-4777-B853-30B3C55306C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Text Box 4">
            <a:extLst>
              <a:ext uri="{FF2B5EF4-FFF2-40B4-BE49-F238E27FC236}">
                <a16:creationId xmlns:a16="http://schemas.microsoft.com/office/drawing/2014/main" id="{CAB1BB21-923A-4D77-9D4D-9532020C5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205038"/>
            <a:ext cx="65055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Ces compétences sont nécessaires à l’exercice des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prérogatives de la qualification considérée</a:t>
            </a:r>
          </a:p>
        </p:txBody>
      </p:sp>
      <p:sp>
        <p:nvSpPr>
          <p:cNvPr id="31749" name="Text Box 5">
            <a:extLst>
              <a:ext uri="{FF2B5EF4-FFF2-40B4-BE49-F238E27FC236}">
                <a16:creationId xmlns:a16="http://schemas.microsoft.com/office/drawing/2014/main" id="{5306BF51-0F85-4C86-AF17-589D888AA6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365625"/>
            <a:ext cx="82804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Ces prérogatives sont en adéquation avec la question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rgbClr val="FF0000"/>
                </a:solidFill>
              </a:rPr>
              <a:t>« de quoi (gestes techniques, connaissances, savoir être) le plongeur a-t-il besoin pour justement exercer ses prérogatives définies dans le code du sport » ?</a:t>
            </a:r>
          </a:p>
        </p:txBody>
      </p:sp>
      <p:sp>
        <p:nvSpPr>
          <p:cNvPr id="31750" name="Flèche droite 10">
            <a:extLst>
              <a:ext uri="{FF2B5EF4-FFF2-40B4-BE49-F238E27FC236}">
                <a16:creationId xmlns:a16="http://schemas.microsoft.com/office/drawing/2014/main" id="{C1BD3385-12BA-4B8F-A8BD-6416BC16E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420938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51" name="Flèche droite 11">
            <a:extLst>
              <a:ext uri="{FF2B5EF4-FFF2-40B4-BE49-F238E27FC236}">
                <a16:creationId xmlns:a16="http://schemas.microsoft.com/office/drawing/2014/main" id="{8E35DA05-8ED9-47BC-B1EB-E4D445334EAF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532982" y="3459956"/>
            <a:ext cx="977900" cy="484187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52" name="Text Box 11">
            <a:extLst>
              <a:ext uri="{FF2B5EF4-FFF2-40B4-BE49-F238E27FC236}">
                <a16:creationId xmlns:a16="http://schemas.microsoft.com/office/drawing/2014/main" id="{12F8A30A-B477-4EC8-9DC8-8014F4BC41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863" y="111125"/>
            <a:ext cx="65881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Méthodologie générale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pied de page 4">
            <a:extLst>
              <a:ext uri="{FF2B5EF4-FFF2-40B4-BE49-F238E27FC236}">
                <a16:creationId xmlns:a16="http://schemas.microsoft.com/office/drawing/2014/main" id="{5C8F6F99-F002-41D7-A859-07F225AF1A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3795" name="Rectangle 10">
            <a:extLst>
              <a:ext uri="{FF2B5EF4-FFF2-40B4-BE49-F238E27FC236}">
                <a16:creationId xmlns:a16="http://schemas.microsoft.com/office/drawing/2014/main" id="{59B4CE10-1F37-45BA-BB68-93AA1940EAA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404499-E26D-4FD3-9AB3-A10EC04EDEF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Text Box 5">
            <a:extLst>
              <a:ext uri="{FF2B5EF4-FFF2-40B4-BE49-F238E27FC236}">
                <a16:creationId xmlns:a16="http://schemas.microsoft.com/office/drawing/2014/main" id="{9AC4A821-B59D-446E-B0C2-99726DDF55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44675"/>
            <a:ext cx="86280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La présentation est déclinée sous la forme de pavés par thème :</a:t>
            </a:r>
          </a:p>
        </p:txBody>
      </p:sp>
      <p:sp>
        <p:nvSpPr>
          <p:cNvPr id="33797" name="Text Box 7">
            <a:extLst>
              <a:ext uri="{FF2B5EF4-FFF2-40B4-BE49-F238E27FC236}">
                <a16:creationId xmlns:a16="http://schemas.microsoft.com/office/drawing/2014/main" id="{932720E0-24E9-49A0-BDF9-76B0746912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3429000"/>
            <a:ext cx="24479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Profil de l’élève</a:t>
            </a:r>
          </a:p>
        </p:txBody>
      </p:sp>
      <p:sp>
        <p:nvSpPr>
          <p:cNvPr id="33798" name="Text Box 8">
            <a:extLst>
              <a:ext uri="{FF2B5EF4-FFF2-40B4-BE49-F238E27FC236}">
                <a16:creationId xmlns:a16="http://schemas.microsoft.com/office/drawing/2014/main" id="{96AA1199-9852-40DB-AA7E-B1799A7323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4365625"/>
            <a:ext cx="626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Accessibilité et le déroulement de la formation</a:t>
            </a:r>
          </a:p>
        </p:txBody>
      </p:sp>
      <p:sp>
        <p:nvSpPr>
          <p:cNvPr id="33799" name="Text Box 9">
            <a:extLst>
              <a:ext uri="{FF2B5EF4-FFF2-40B4-BE49-F238E27FC236}">
                <a16:creationId xmlns:a16="http://schemas.microsoft.com/office/drawing/2014/main" id="{AA949987-6BB2-4F78-AD9B-2A6EF1A0D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5300663"/>
            <a:ext cx="626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Contenu de la formation et les  Compétences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1BE43BA7-106D-4445-A8C4-F8BF5EB1F9C5}"/>
              </a:ext>
            </a:extLst>
          </p:cNvPr>
          <p:cNvSpPr/>
          <p:nvPr/>
        </p:nvSpPr>
        <p:spPr bwMode="auto">
          <a:xfrm rot="5400000">
            <a:off x="1050925" y="3206751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15358CC2-C493-4DFF-9418-AD28310AE96D}"/>
              </a:ext>
            </a:extLst>
          </p:cNvPr>
          <p:cNvSpPr/>
          <p:nvPr/>
        </p:nvSpPr>
        <p:spPr bwMode="auto">
          <a:xfrm rot="5400000">
            <a:off x="1050925" y="4127501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7" name="Flèche à angle droit 16">
            <a:extLst>
              <a:ext uri="{FF2B5EF4-FFF2-40B4-BE49-F238E27FC236}">
                <a16:creationId xmlns:a16="http://schemas.microsoft.com/office/drawing/2014/main" id="{E0FEDE9A-87B3-4C74-8C49-1D9135B8375F}"/>
              </a:ext>
            </a:extLst>
          </p:cNvPr>
          <p:cNvSpPr/>
          <p:nvPr/>
        </p:nvSpPr>
        <p:spPr bwMode="auto">
          <a:xfrm rot="5400000">
            <a:off x="1050925" y="5078413"/>
            <a:ext cx="706438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33803" name="Text Box 11">
            <a:extLst>
              <a:ext uri="{FF2B5EF4-FFF2-40B4-BE49-F238E27FC236}">
                <a16:creationId xmlns:a16="http://schemas.microsoft.com/office/drawing/2014/main" id="{DF55B185-1364-4280-9FBE-0B633909C3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11125"/>
            <a:ext cx="65532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Méthodologie générale du </a:t>
            </a:r>
            <a:r>
              <a:rPr lang="fr-FR" altLang="fr-FR" b="1">
                <a:solidFill>
                  <a:schemeClr val="bg1"/>
                </a:solidFill>
              </a:rPr>
              <a:t>Memento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pied de page 4">
            <a:extLst>
              <a:ext uri="{FF2B5EF4-FFF2-40B4-BE49-F238E27FC236}">
                <a16:creationId xmlns:a16="http://schemas.microsoft.com/office/drawing/2014/main" id="{22FDB035-A2F6-4307-BC67-03897A334F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4819" name="Rectangle 10">
            <a:extLst>
              <a:ext uri="{FF2B5EF4-FFF2-40B4-BE49-F238E27FC236}">
                <a16:creationId xmlns:a16="http://schemas.microsoft.com/office/drawing/2014/main" id="{E93FBBBB-B024-43B0-B9ED-DCB3C49794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3DCE36B-83A2-4F7E-ADEE-0FA9C96705A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4820" name="Text Box 5">
            <a:extLst>
              <a:ext uri="{FF2B5EF4-FFF2-40B4-BE49-F238E27FC236}">
                <a16:creationId xmlns:a16="http://schemas.microsoft.com/office/drawing/2014/main" id="{213B4876-8551-443A-9766-5E08501D08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84836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Les compétences se présentent sous la forme d’un tableau à 3 colonnes :</a:t>
            </a:r>
          </a:p>
        </p:txBody>
      </p:sp>
      <p:sp>
        <p:nvSpPr>
          <p:cNvPr id="34821" name="Text Box 7">
            <a:extLst>
              <a:ext uri="{FF2B5EF4-FFF2-40B4-BE49-F238E27FC236}">
                <a16:creationId xmlns:a16="http://schemas.microsoft.com/office/drawing/2014/main" id="{B36BC96F-4DA8-4B8E-AEA3-292ED9A6B1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3429000"/>
            <a:ext cx="4740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Savoirs / Savoir-faire / Savoir être</a:t>
            </a:r>
          </a:p>
        </p:txBody>
      </p:sp>
      <p:sp>
        <p:nvSpPr>
          <p:cNvPr id="34822" name="Text Box 8">
            <a:extLst>
              <a:ext uri="{FF2B5EF4-FFF2-40B4-BE49-F238E27FC236}">
                <a16:creationId xmlns:a16="http://schemas.microsoft.com/office/drawing/2014/main" id="{634E570F-38DB-48EE-A0AF-A55B48A618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4508500"/>
            <a:ext cx="29702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Critères de réalisation</a:t>
            </a:r>
          </a:p>
        </p:txBody>
      </p:sp>
      <p:sp>
        <p:nvSpPr>
          <p:cNvPr id="34823" name="Text Box 9">
            <a:extLst>
              <a:ext uri="{FF2B5EF4-FFF2-40B4-BE49-F238E27FC236}">
                <a16:creationId xmlns:a16="http://schemas.microsoft.com/office/drawing/2014/main" id="{B1788FC2-79C7-4A1A-B2CB-4131A505E6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5445125"/>
            <a:ext cx="4919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Techniques / Commentaires / Limites</a:t>
            </a:r>
          </a:p>
        </p:txBody>
      </p:sp>
      <p:sp>
        <p:nvSpPr>
          <p:cNvPr id="34824" name="Text Box 10">
            <a:extLst>
              <a:ext uri="{FF2B5EF4-FFF2-40B4-BE49-F238E27FC236}">
                <a16:creationId xmlns:a16="http://schemas.microsoft.com/office/drawing/2014/main" id="{13FCF792-4494-48B7-BDE2-33FC9D9AC3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Méthodologie générale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  <p:sp>
        <p:nvSpPr>
          <p:cNvPr id="17" name="Flèche à angle droit 16">
            <a:extLst>
              <a:ext uri="{FF2B5EF4-FFF2-40B4-BE49-F238E27FC236}">
                <a16:creationId xmlns:a16="http://schemas.microsoft.com/office/drawing/2014/main" id="{7F526831-0040-4001-9A70-55559269000B}"/>
              </a:ext>
            </a:extLst>
          </p:cNvPr>
          <p:cNvSpPr/>
          <p:nvPr/>
        </p:nvSpPr>
        <p:spPr bwMode="auto">
          <a:xfrm rot="5400000">
            <a:off x="1193800" y="3206751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8" name="Flèche à angle droit 17">
            <a:extLst>
              <a:ext uri="{FF2B5EF4-FFF2-40B4-BE49-F238E27FC236}">
                <a16:creationId xmlns:a16="http://schemas.microsoft.com/office/drawing/2014/main" id="{851AE67D-C486-4368-B391-A1793FE58A43}"/>
              </a:ext>
            </a:extLst>
          </p:cNvPr>
          <p:cNvSpPr/>
          <p:nvPr/>
        </p:nvSpPr>
        <p:spPr bwMode="auto">
          <a:xfrm rot="5400000">
            <a:off x="1193800" y="4200526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9" name="Flèche à angle droit 18">
            <a:extLst>
              <a:ext uri="{FF2B5EF4-FFF2-40B4-BE49-F238E27FC236}">
                <a16:creationId xmlns:a16="http://schemas.microsoft.com/office/drawing/2014/main" id="{7CAE96CB-49F2-4435-9958-39AD6F0C06A4}"/>
              </a:ext>
            </a:extLst>
          </p:cNvPr>
          <p:cNvSpPr/>
          <p:nvPr/>
        </p:nvSpPr>
        <p:spPr bwMode="auto">
          <a:xfrm rot="5400000">
            <a:off x="1209675" y="5222876"/>
            <a:ext cx="706437" cy="576262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pied de page 4">
            <a:extLst>
              <a:ext uri="{FF2B5EF4-FFF2-40B4-BE49-F238E27FC236}">
                <a16:creationId xmlns:a16="http://schemas.microsoft.com/office/drawing/2014/main" id="{CC7E26D9-B1FD-4B6E-8DDD-9270558697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5843" name="Rectangle 10">
            <a:extLst>
              <a:ext uri="{FF2B5EF4-FFF2-40B4-BE49-F238E27FC236}">
                <a16:creationId xmlns:a16="http://schemas.microsoft.com/office/drawing/2014/main" id="{96F3BE22-0142-47B9-91CA-71FE3080D19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73DA529-6A3A-4AAD-9887-1E4BC2E18BD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4" name="Oval 1036">
            <a:extLst>
              <a:ext uri="{FF2B5EF4-FFF2-40B4-BE49-F238E27FC236}">
                <a16:creationId xmlns:a16="http://schemas.microsoft.com/office/drawing/2014/main" id="{AC518225-7312-4519-95C8-9BEF8A07E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1989138"/>
            <a:ext cx="3455987" cy="792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Colonne 1</a:t>
            </a:r>
          </a:p>
        </p:txBody>
      </p:sp>
      <p:sp>
        <p:nvSpPr>
          <p:cNvPr id="35845" name="Text Box 1037">
            <a:extLst>
              <a:ext uri="{FF2B5EF4-FFF2-40B4-BE49-F238E27FC236}">
                <a16:creationId xmlns:a16="http://schemas.microsoft.com/office/drawing/2014/main" id="{ABFCF5D3-B63F-460A-826F-0B628FEAB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3500438"/>
            <a:ext cx="46799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Savoirs / Savoir-faire / Savoir-être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C’est la définition du sujet</a:t>
            </a:r>
          </a:p>
        </p:txBody>
      </p:sp>
      <p:sp>
        <p:nvSpPr>
          <p:cNvPr id="35846" name="Flèche courbée vers le haut 6">
            <a:extLst>
              <a:ext uri="{FF2B5EF4-FFF2-40B4-BE49-F238E27FC236}">
                <a16:creationId xmlns:a16="http://schemas.microsoft.com/office/drawing/2014/main" id="{4322CE85-1542-4E2D-AEE8-BE0498DD9290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20662" y="3316288"/>
            <a:ext cx="1260475" cy="622300"/>
          </a:xfrm>
          <a:prstGeom prst="curvedUpArrow">
            <a:avLst>
              <a:gd name="adj1" fmla="val 25000"/>
              <a:gd name="adj2" fmla="val 50000"/>
              <a:gd name="adj3" fmla="val 25000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7" name="Text Box 10">
            <a:extLst>
              <a:ext uri="{FF2B5EF4-FFF2-40B4-BE49-F238E27FC236}">
                <a16:creationId xmlns:a16="http://schemas.microsoft.com/office/drawing/2014/main" id="{CE93AC59-D63B-4638-ACED-E29C7164F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Méthodologie générale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u pied de page 4">
            <a:extLst>
              <a:ext uri="{FF2B5EF4-FFF2-40B4-BE49-F238E27FC236}">
                <a16:creationId xmlns:a16="http://schemas.microsoft.com/office/drawing/2014/main" id="{A3B87BE3-8DC9-4E0A-AD49-6353F63401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7891" name="Rectangle 10">
            <a:extLst>
              <a:ext uri="{FF2B5EF4-FFF2-40B4-BE49-F238E27FC236}">
                <a16:creationId xmlns:a16="http://schemas.microsoft.com/office/drawing/2014/main" id="{8440F663-2C2F-4ADF-B7C2-2DE176D7FA1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254A264-C783-4E63-9E8F-23E6445781A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7892" name="Oval 9">
            <a:extLst>
              <a:ext uri="{FF2B5EF4-FFF2-40B4-BE49-F238E27FC236}">
                <a16:creationId xmlns:a16="http://schemas.microsoft.com/office/drawing/2014/main" id="{BF5EA0FD-1A52-45C0-8776-CC69C43979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1989138"/>
            <a:ext cx="3455987" cy="792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Colonne 2</a:t>
            </a:r>
          </a:p>
        </p:txBody>
      </p:sp>
      <p:sp>
        <p:nvSpPr>
          <p:cNvPr id="37893" name="Rectangle 10">
            <a:extLst>
              <a:ext uri="{FF2B5EF4-FFF2-40B4-BE49-F238E27FC236}">
                <a16:creationId xmlns:a16="http://schemas.microsoft.com/office/drawing/2014/main" id="{67C35375-0B15-4F42-8532-F0B208D6B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141663"/>
            <a:ext cx="8424862" cy="307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</a:t>
            </a:r>
            <a:r>
              <a:rPr lang="fr-FR" altLang="fr-FR" sz="2800" b="1">
                <a:solidFill>
                  <a:schemeClr val="tx2"/>
                </a:solidFill>
              </a:rPr>
              <a:t>Critères de réalisation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Ils donnent, pour chaque capacité, les éléments qui permettent de la valider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 sont des indicateurs ou dans certains cas une référence</a:t>
            </a:r>
            <a:br>
              <a:rPr lang="fr-FR" altLang="fr-FR" sz="2400" b="1">
                <a:solidFill>
                  <a:schemeClr val="tx2"/>
                </a:solidFill>
              </a:rPr>
            </a:br>
            <a:r>
              <a:rPr lang="fr-FR" altLang="fr-FR" sz="2400" b="1">
                <a:solidFill>
                  <a:schemeClr val="tx2"/>
                </a:solidFill>
              </a:rPr>
              <a:t>à un barème</a:t>
            </a:r>
          </a:p>
        </p:txBody>
      </p:sp>
      <p:sp>
        <p:nvSpPr>
          <p:cNvPr id="37894" name="Flèche courbée vers le haut 6">
            <a:extLst>
              <a:ext uri="{FF2B5EF4-FFF2-40B4-BE49-F238E27FC236}">
                <a16:creationId xmlns:a16="http://schemas.microsoft.com/office/drawing/2014/main" id="{65F56FC8-414D-4B6B-9DDE-74F52CA14F4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219868" y="2885282"/>
            <a:ext cx="1262063" cy="622300"/>
          </a:xfrm>
          <a:prstGeom prst="curvedUpArrow">
            <a:avLst>
              <a:gd name="adj1" fmla="val 25003"/>
              <a:gd name="adj2" fmla="val 49997"/>
              <a:gd name="adj3" fmla="val 25000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7895" name="Text Box 10">
            <a:extLst>
              <a:ext uri="{FF2B5EF4-FFF2-40B4-BE49-F238E27FC236}">
                <a16:creationId xmlns:a16="http://schemas.microsoft.com/office/drawing/2014/main" id="{D8DAD359-92B6-48A8-BC84-63B49874B6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Méthodologie générale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u pied de page 4">
            <a:extLst>
              <a:ext uri="{FF2B5EF4-FFF2-40B4-BE49-F238E27FC236}">
                <a16:creationId xmlns:a16="http://schemas.microsoft.com/office/drawing/2014/main" id="{8CE8985A-A87B-4ECC-8DD5-60AB98E7C1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7171" name="Rectangle 10">
            <a:extLst>
              <a:ext uri="{FF2B5EF4-FFF2-40B4-BE49-F238E27FC236}">
                <a16:creationId xmlns:a16="http://schemas.microsoft.com/office/drawing/2014/main" id="{69C8EE29-E42B-44A4-802A-A9BA1C1D74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D674A5-36AC-4E6C-99E0-C02D14A3CC6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ZoneTexte 1">
            <a:extLst>
              <a:ext uri="{FF2B5EF4-FFF2-40B4-BE49-F238E27FC236}">
                <a16:creationId xmlns:a16="http://schemas.microsoft.com/office/drawing/2014/main" id="{0B91D15A-037D-48A8-BA8A-642F2EBE5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492375"/>
            <a:ext cx="7489825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2800" b="1">
                <a:solidFill>
                  <a:schemeClr val="tx2"/>
                </a:solidFill>
              </a:rPr>
              <a:t>Généralités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2800" b="1">
                <a:solidFill>
                  <a:schemeClr val="tx2"/>
                </a:solidFill>
              </a:rPr>
              <a:t>Cursus : Plongeurs – Encadrants - Enseignants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2800" b="1">
                <a:solidFill>
                  <a:schemeClr val="tx2"/>
                </a:solidFill>
              </a:rPr>
              <a:t>Les contenus de formation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2800" b="1">
                <a:solidFill>
                  <a:schemeClr val="tx2"/>
                </a:solidFill>
              </a:rPr>
              <a:t>Méthodologie générale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2800" b="1">
                <a:solidFill>
                  <a:schemeClr val="tx2"/>
                </a:solidFill>
              </a:rPr>
              <a:t>Lecture du MFT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7173" name="Rectangle 2">
            <a:extLst>
              <a:ext uri="{FF2B5EF4-FFF2-40B4-BE49-F238E27FC236}">
                <a16:creationId xmlns:a16="http://schemas.microsoft.com/office/drawing/2014/main" id="{95666C24-9D71-49FC-AB97-B2EFC381A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88913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de formation : Plan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u pied de page 4">
            <a:extLst>
              <a:ext uri="{FF2B5EF4-FFF2-40B4-BE49-F238E27FC236}">
                <a16:creationId xmlns:a16="http://schemas.microsoft.com/office/drawing/2014/main" id="{30AE6D6F-0B4B-45EB-8EFA-EF191501DD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8915" name="Rectangle 10">
            <a:extLst>
              <a:ext uri="{FF2B5EF4-FFF2-40B4-BE49-F238E27FC236}">
                <a16:creationId xmlns:a16="http://schemas.microsoft.com/office/drawing/2014/main" id="{46938327-DC37-4AF7-9547-27957FE49B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39F7F28-03BF-4BEA-BD2D-528ED1949C4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16" name="Oval 9">
            <a:extLst>
              <a:ext uri="{FF2B5EF4-FFF2-40B4-BE49-F238E27FC236}">
                <a16:creationId xmlns:a16="http://schemas.microsoft.com/office/drawing/2014/main" id="{90D2F45A-DBC8-4821-B0B6-5EC9C2B40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1989138"/>
            <a:ext cx="3455987" cy="79216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Colonne 3</a:t>
            </a:r>
          </a:p>
        </p:txBody>
      </p:sp>
      <p:sp>
        <p:nvSpPr>
          <p:cNvPr id="38917" name="Rectangle 10">
            <a:extLst>
              <a:ext uri="{FF2B5EF4-FFF2-40B4-BE49-F238E27FC236}">
                <a16:creationId xmlns:a16="http://schemas.microsoft.com/office/drawing/2014/main" id="{344D440C-F331-48CA-BB55-F36B2F0DB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644900"/>
            <a:ext cx="8135937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</a:t>
            </a:r>
            <a:r>
              <a:rPr lang="fr-FR" altLang="fr-FR" sz="2800" b="1">
                <a:solidFill>
                  <a:schemeClr val="tx2"/>
                </a:solidFill>
              </a:rPr>
              <a:t>Techniques / Commentaires / Limites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Toute capacité peut éventuellement être commentée pour décrire la technique attendue et pour préciser ses limites</a:t>
            </a:r>
          </a:p>
        </p:txBody>
      </p:sp>
      <p:sp>
        <p:nvSpPr>
          <p:cNvPr id="38918" name="Flèche courbée vers le haut 6">
            <a:extLst>
              <a:ext uri="{FF2B5EF4-FFF2-40B4-BE49-F238E27FC236}">
                <a16:creationId xmlns:a16="http://schemas.microsoft.com/office/drawing/2014/main" id="{407C6E5F-DCD7-4000-8E0B-8F27113D64A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175" y="2813050"/>
            <a:ext cx="1262063" cy="620713"/>
          </a:xfrm>
          <a:prstGeom prst="curvedUpArrow">
            <a:avLst>
              <a:gd name="adj1" fmla="val 25001"/>
              <a:gd name="adj2" fmla="val 50003"/>
              <a:gd name="adj3" fmla="val 25000"/>
            </a:avLst>
          </a:prstGeom>
          <a:solidFill>
            <a:srgbClr val="FFFF00"/>
          </a:solidFill>
          <a:ln w="9525" algn="ctr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19" name="Text Box 10">
            <a:extLst>
              <a:ext uri="{FF2B5EF4-FFF2-40B4-BE49-F238E27FC236}">
                <a16:creationId xmlns:a16="http://schemas.microsoft.com/office/drawing/2014/main" id="{BA5E00BC-D3C4-4E7A-9C70-735564C062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Méthodologie générale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u pied de page 4">
            <a:extLst>
              <a:ext uri="{FF2B5EF4-FFF2-40B4-BE49-F238E27FC236}">
                <a16:creationId xmlns:a16="http://schemas.microsoft.com/office/drawing/2014/main" id="{65656970-AA38-4D5F-A2C4-38FA8DDE6A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39939" name="Rectangle 10">
            <a:extLst>
              <a:ext uri="{FF2B5EF4-FFF2-40B4-BE49-F238E27FC236}">
                <a16:creationId xmlns:a16="http://schemas.microsoft.com/office/drawing/2014/main" id="{9BA72563-D147-4282-9985-DCE4E173066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48723F-7EB6-4D4A-842A-795DEA33392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Text Box 2">
            <a:extLst>
              <a:ext uri="{FF2B5EF4-FFF2-40B4-BE49-F238E27FC236}">
                <a16:creationId xmlns:a16="http://schemas.microsoft.com/office/drawing/2014/main" id="{FEC00D70-4EC0-49D7-8848-5055EDF7BE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28775"/>
            <a:ext cx="82089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Lecture </a:t>
            </a:r>
            <a:r>
              <a:rPr lang="fr-FR" altLang="fr-FR" sz="2800" b="1" u="sng">
                <a:solidFill>
                  <a:schemeClr val="tx2"/>
                </a:solidFill>
              </a:rPr>
              <a:t>soit verticale </a:t>
            </a:r>
            <a:r>
              <a:rPr lang="fr-FR" altLang="fr-FR" sz="2800" b="1">
                <a:solidFill>
                  <a:schemeClr val="tx2"/>
                </a:solidFill>
              </a:rPr>
              <a:t>des compétences,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ce qui permet une lecture globale par niveau :</a:t>
            </a:r>
          </a:p>
        </p:txBody>
      </p:sp>
      <p:sp>
        <p:nvSpPr>
          <p:cNvPr id="39941" name="Rectangle 4">
            <a:extLst>
              <a:ext uri="{FF2B5EF4-FFF2-40B4-BE49-F238E27FC236}">
                <a16:creationId xmlns:a16="http://schemas.microsoft.com/office/drawing/2014/main" id="{F5665E62-B8D5-4B8D-B589-DDDF97083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3" y="3090863"/>
            <a:ext cx="2895600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42" name="Text Box 5">
            <a:extLst>
              <a:ext uri="{FF2B5EF4-FFF2-40B4-BE49-F238E27FC236}">
                <a16:creationId xmlns:a16="http://schemas.microsoft.com/office/drawing/2014/main" id="{160FFABF-E647-428F-AA2C-775C2533F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068638"/>
            <a:ext cx="2895600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Savoirs/Savoir-faire/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Savoir être</a:t>
            </a:r>
          </a:p>
        </p:txBody>
      </p:sp>
      <p:sp>
        <p:nvSpPr>
          <p:cNvPr id="39943" name="Rectangle 6">
            <a:extLst>
              <a:ext uri="{FF2B5EF4-FFF2-40B4-BE49-F238E27FC236}">
                <a16:creationId xmlns:a16="http://schemas.microsoft.com/office/drawing/2014/main" id="{4541596B-948B-442F-9099-DA19BAD01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2113" y="3700463"/>
            <a:ext cx="2895600" cy="2819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44" name="Rectangle 8">
            <a:extLst>
              <a:ext uri="{FF2B5EF4-FFF2-40B4-BE49-F238E27FC236}">
                <a16:creationId xmlns:a16="http://schemas.microsoft.com/office/drawing/2014/main" id="{B8D08D68-FD5A-4B86-AC1A-9144A3A20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068638"/>
            <a:ext cx="2514600" cy="654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45" name="Rectangle 10">
            <a:extLst>
              <a:ext uri="{FF2B5EF4-FFF2-40B4-BE49-F238E27FC236}">
                <a16:creationId xmlns:a16="http://schemas.microsoft.com/office/drawing/2014/main" id="{2895E3C4-612D-4267-B35D-DFC892C2C2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0888" y="3700463"/>
            <a:ext cx="2490787" cy="2819400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46" name="Rectangle 12">
            <a:extLst>
              <a:ext uri="{FF2B5EF4-FFF2-40B4-BE49-F238E27FC236}">
                <a16:creationId xmlns:a16="http://schemas.microsoft.com/office/drawing/2014/main" id="{04899415-C2F0-48DA-971A-E40430253E0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5795963" y="3673475"/>
            <a:ext cx="2819400" cy="460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47" name="Text Box 13">
            <a:extLst>
              <a:ext uri="{FF2B5EF4-FFF2-40B4-BE49-F238E27FC236}">
                <a16:creationId xmlns:a16="http://schemas.microsoft.com/office/drawing/2014/main" id="{DF1E13F6-5C52-4EFC-91B7-EE44D2FA4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3141663"/>
            <a:ext cx="22272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Critères de réalisation</a:t>
            </a:r>
          </a:p>
        </p:txBody>
      </p:sp>
      <p:sp>
        <p:nvSpPr>
          <p:cNvPr id="39948" name="Rectangle 14">
            <a:extLst>
              <a:ext uri="{FF2B5EF4-FFF2-40B4-BE49-F238E27FC236}">
                <a16:creationId xmlns:a16="http://schemas.microsoft.com/office/drawing/2014/main" id="{CB5B06A5-D2E4-4C58-9C1B-EC563E90D7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1038" y="3722688"/>
            <a:ext cx="2932112" cy="2797175"/>
          </a:xfrm>
          <a:prstGeom prst="rect">
            <a:avLst/>
          </a:prstGeom>
          <a:solidFill>
            <a:srgbClr val="00B05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49" name="AutoShape 17">
            <a:extLst>
              <a:ext uri="{FF2B5EF4-FFF2-40B4-BE49-F238E27FC236}">
                <a16:creationId xmlns:a16="http://schemas.microsoft.com/office/drawing/2014/main" id="{9EC6C0B3-FB74-41E0-B180-D64154DCBD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1313" y="3894138"/>
            <a:ext cx="381000" cy="2362200"/>
          </a:xfrm>
          <a:prstGeom prst="downArrow">
            <a:avLst>
              <a:gd name="adj1" fmla="val 50000"/>
              <a:gd name="adj2" fmla="val 15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50" name="AutoShape 18">
            <a:extLst>
              <a:ext uri="{FF2B5EF4-FFF2-40B4-BE49-F238E27FC236}">
                <a16:creationId xmlns:a16="http://schemas.microsoft.com/office/drawing/2014/main" id="{84C9A457-D6EB-4207-ADE0-D95F1F4B0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78313" y="3894138"/>
            <a:ext cx="381000" cy="2362200"/>
          </a:xfrm>
          <a:prstGeom prst="downArrow">
            <a:avLst>
              <a:gd name="adj1" fmla="val 50000"/>
              <a:gd name="adj2" fmla="val 15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51" name="AutoShape 19">
            <a:extLst>
              <a:ext uri="{FF2B5EF4-FFF2-40B4-BE49-F238E27FC236}">
                <a16:creationId xmlns:a16="http://schemas.microsoft.com/office/drawing/2014/main" id="{92AFA6C8-D893-4E7E-8A4B-6454F57613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1513" y="3894138"/>
            <a:ext cx="381000" cy="2362200"/>
          </a:xfrm>
          <a:prstGeom prst="downArrow">
            <a:avLst>
              <a:gd name="adj1" fmla="val 50000"/>
              <a:gd name="adj2" fmla="val 15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52" name="Rectangle 20">
            <a:extLst>
              <a:ext uri="{FF2B5EF4-FFF2-40B4-BE49-F238E27FC236}">
                <a16:creationId xmlns:a16="http://schemas.microsoft.com/office/drawing/2014/main" id="{29EE4FA3-4425-4156-92E2-5C4B61DA30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4581525"/>
            <a:ext cx="4267200" cy="6858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39953" name="Text Box 21">
            <a:extLst>
              <a:ext uri="{FF2B5EF4-FFF2-40B4-BE49-F238E27FC236}">
                <a16:creationId xmlns:a16="http://schemas.microsoft.com/office/drawing/2014/main" id="{53703579-2DB6-4EC2-85F3-340A6BA78A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7713" y="4656138"/>
            <a:ext cx="182086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Sens de la lecture</a:t>
            </a:r>
          </a:p>
        </p:txBody>
      </p:sp>
      <p:sp>
        <p:nvSpPr>
          <p:cNvPr id="39954" name="Text Box 9">
            <a:extLst>
              <a:ext uri="{FF2B5EF4-FFF2-40B4-BE49-F238E27FC236}">
                <a16:creationId xmlns:a16="http://schemas.microsoft.com/office/drawing/2014/main" id="{502155EA-3D76-4690-BF8B-D01F1563A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3738" y="3068638"/>
            <a:ext cx="2919412" cy="650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Techniques/Commentaires/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Limites</a:t>
            </a:r>
          </a:p>
        </p:txBody>
      </p:sp>
      <p:sp>
        <p:nvSpPr>
          <p:cNvPr id="39955" name="Text Box 10">
            <a:extLst>
              <a:ext uri="{FF2B5EF4-FFF2-40B4-BE49-F238E27FC236}">
                <a16:creationId xmlns:a16="http://schemas.microsoft.com/office/drawing/2014/main" id="{5FD2D0E5-54E5-4EF8-B7F4-9A587799C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Lecture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pied de page 4">
            <a:extLst>
              <a:ext uri="{FF2B5EF4-FFF2-40B4-BE49-F238E27FC236}">
                <a16:creationId xmlns:a16="http://schemas.microsoft.com/office/drawing/2014/main" id="{896566BD-3B90-4D68-83F4-A6E7B2C37C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41987" name="Rectangle 10">
            <a:extLst>
              <a:ext uri="{FF2B5EF4-FFF2-40B4-BE49-F238E27FC236}">
                <a16:creationId xmlns:a16="http://schemas.microsoft.com/office/drawing/2014/main" id="{09A3A4F8-C107-40BC-859B-649BDAB146F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B11A331-0133-4196-A189-0AC0231B5AE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Text Box 2">
            <a:extLst>
              <a:ext uri="{FF2B5EF4-FFF2-40B4-BE49-F238E27FC236}">
                <a16:creationId xmlns:a16="http://schemas.microsoft.com/office/drawing/2014/main" id="{D14015E4-0A6B-4DE1-B688-BB9354DDF9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557338"/>
            <a:ext cx="829945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soit </a:t>
            </a:r>
            <a:r>
              <a:rPr lang="fr-FR" altLang="fr-FR" sz="2000" b="1" u="sng">
                <a:solidFill>
                  <a:schemeClr val="tx2"/>
                </a:solidFill>
              </a:rPr>
              <a:t>horizontalement</a:t>
            </a:r>
            <a:r>
              <a:rPr lang="fr-FR" altLang="fr-FR" sz="2000" b="1">
                <a:solidFill>
                  <a:schemeClr val="tx2"/>
                </a:solidFill>
              </a:rPr>
              <a:t> (Transversale), pour les certifications de même</a:t>
            </a:r>
            <a:br>
              <a:rPr lang="fr-FR" altLang="fr-FR" sz="2000" b="1">
                <a:solidFill>
                  <a:schemeClr val="tx2"/>
                </a:solidFill>
              </a:rPr>
            </a:br>
            <a:r>
              <a:rPr lang="fr-FR" altLang="fr-FR" sz="2000" b="1">
                <a:solidFill>
                  <a:schemeClr val="tx2"/>
                </a:solidFill>
              </a:rPr>
              <a:t>nature (plongeurs encadrés, plongeurs autonomes), ce qui va permettre une </a:t>
            </a:r>
            <a:br>
              <a:rPr lang="fr-FR" altLang="fr-FR" sz="2000" b="1">
                <a:solidFill>
                  <a:schemeClr val="tx2"/>
                </a:solidFill>
              </a:rPr>
            </a:br>
            <a:r>
              <a:rPr lang="fr-FR" altLang="fr-FR" sz="2000" b="1">
                <a:solidFill>
                  <a:schemeClr val="tx2"/>
                </a:solidFill>
              </a:rPr>
              <a:t>certaine homogénéité des compétences d’une certification à l’autre, ex :</a:t>
            </a:r>
          </a:p>
        </p:txBody>
      </p:sp>
      <p:grpSp>
        <p:nvGrpSpPr>
          <p:cNvPr id="41989" name="Group 69">
            <a:extLst>
              <a:ext uri="{FF2B5EF4-FFF2-40B4-BE49-F238E27FC236}">
                <a16:creationId xmlns:a16="http://schemas.microsoft.com/office/drawing/2014/main" id="{E856CFC3-E387-4607-B52C-E11B00A78EAD}"/>
              </a:ext>
            </a:extLst>
          </p:cNvPr>
          <p:cNvGrpSpPr>
            <a:grpSpLocks/>
          </p:cNvGrpSpPr>
          <p:nvPr/>
        </p:nvGrpSpPr>
        <p:grpSpPr bwMode="auto">
          <a:xfrm>
            <a:off x="549275" y="2735263"/>
            <a:ext cx="7848600" cy="3733800"/>
            <a:chOff x="384" y="1728"/>
            <a:chExt cx="4944" cy="2352"/>
          </a:xfrm>
        </p:grpSpPr>
        <p:sp>
          <p:nvSpPr>
            <p:cNvPr id="41991" name="Rectangle 68">
              <a:extLst>
                <a:ext uri="{FF2B5EF4-FFF2-40B4-BE49-F238E27FC236}">
                  <a16:creationId xmlns:a16="http://schemas.microsoft.com/office/drawing/2014/main" id="{30E247CE-D9F5-4625-A72E-85F19D60D8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2" y="3840"/>
              <a:ext cx="1536" cy="24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41992" name="Group 65">
              <a:extLst>
                <a:ext uri="{FF2B5EF4-FFF2-40B4-BE49-F238E27FC236}">
                  <a16:creationId xmlns:a16="http://schemas.microsoft.com/office/drawing/2014/main" id="{68CB94FC-2DE4-41F8-B2AA-A9261103345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" y="1728"/>
              <a:ext cx="4944" cy="2284"/>
              <a:chOff x="288" y="1392"/>
              <a:chExt cx="5040" cy="2617"/>
            </a:xfrm>
          </p:grpSpPr>
          <p:grpSp>
            <p:nvGrpSpPr>
              <p:cNvPr id="41993" name="Group 62">
                <a:extLst>
                  <a:ext uri="{FF2B5EF4-FFF2-40B4-BE49-F238E27FC236}">
                    <a16:creationId xmlns:a16="http://schemas.microsoft.com/office/drawing/2014/main" id="{A9B6CA82-004E-4665-9F1A-429682DE25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8" y="1392"/>
                <a:ext cx="5040" cy="1946"/>
                <a:chOff x="288" y="1392"/>
                <a:chExt cx="5040" cy="1946"/>
              </a:xfrm>
            </p:grpSpPr>
            <p:grpSp>
              <p:nvGrpSpPr>
                <p:cNvPr id="41996" name="Group 21">
                  <a:extLst>
                    <a:ext uri="{FF2B5EF4-FFF2-40B4-BE49-F238E27FC236}">
                      <a16:creationId xmlns:a16="http://schemas.microsoft.com/office/drawing/2014/main" id="{64094375-D9CC-4483-B97A-2DD3300D5BB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" y="1920"/>
                  <a:ext cx="5040" cy="265"/>
                  <a:chOff x="288" y="1824"/>
                  <a:chExt cx="5040" cy="265"/>
                </a:xfrm>
              </p:grpSpPr>
              <p:grpSp>
                <p:nvGrpSpPr>
                  <p:cNvPr id="42034" name="Group 19">
                    <a:extLst>
                      <a:ext uri="{FF2B5EF4-FFF2-40B4-BE49-F238E27FC236}">
                        <a16:creationId xmlns:a16="http://schemas.microsoft.com/office/drawing/2014/main" id="{F98EA0CA-6F99-4D64-8D2F-C1EF6CC0FA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4080" y="1824"/>
                    <a:ext cx="1248" cy="265"/>
                    <a:chOff x="384" y="1344"/>
                    <a:chExt cx="1248" cy="265"/>
                  </a:xfrm>
                </p:grpSpPr>
                <p:sp>
                  <p:nvSpPr>
                    <p:cNvPr id="42041" name="Rectangle 3">
                      <a:extLst>
                        <a:ext uri="{FF2B5EF4-FFF2-40B4-BE49-F238E27FC236}">
                          <a16:creationId xmlns:a16="http://schemas.microsoft.com/office/drawing/2014/main" id="{D7B13D30-C638-4BD4-BACA-E522CE630D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84" y="1344"/>
                      <a:ext cx="1248" cy="24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2042" name="Text Box 4">
                      <a:extLst>
                        <a:ext uri="{FF2B5EF4-FFF2-40B4-BE49-F238E27FC236}">
                          <a16:creationId xmlns:a16="http://schemas.microsoft.com/office/drawing/2014/main" id="{A8A894DF-5A43-4566-93E1-9935D430F4C3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448" y="1344"/>
                      <a:ext cx="1065" cy="2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fr-FR" altLang="fr-FR" sz="1800">
                          <a:solidFill>
                            <a:schemeClr val="tx1"/>
                          </a:solidFill>
                        </a:rPr>
                        <a:t>Compétence C1</a:t>
                      </a:r>
                    </a:p>
                  </p:txBody>
                </p:sp>
              </p:grpSp>
              <p:grpSp>
                <p:nvGrpSpPr>
                  <p:cNvPr id="42035" name="Group 15">
                    <a:extLst>
                      <a:ext uri="{FF2B5EF4-FFF2-40B4-BE49-F238E27FC236}">
                        <a16:creationId xmlns:a16="http://schemas.microsoft.com/office/drawing/2014/main" id="{87267C33-A9E9-4F89-B9C5-50934BD8DED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88" y="1824"/>
                    <a:ext cx="1248" cy="265"/>
                    <a:chOff x="704" y="2064"/>
                    <a:chExt cx="1248" cy="265"/>
                  </a:xfrm>
                </p:grpSpPr>
                <p:sp>
                  <p:nvSpPr>
                    <p:cNvPr id="42039" name="Rectangle 5">
                      <a:extLst>
                        <a:ext uri="{FF2B5EF4-FFF2-40B4-BE49-F238E27FC236}">
                          <a16:creationId xmlns:a16="http://schemas.microsoft.com/office/drawing/2014/main" id="{7F2E59AC-E26A-4D6B-8392-A2E877F7B32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04" y="2064"/>
                      <a:ext cx="1248" cy="24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2040" name="Text Box 6">
                      <a:extLst>
                        <a:ext uri="{FF2B5EF4-FFF2-40B4-BE49-F238E27FC236}">
                          <a16:creationId xmlns:a16="http://schemas.microsoft.com/office/drawing/2014/main" id="{6411DA47-B9A9-4691-82DC-5568CB579955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68" y="2064"/>
                      <a:ext cx="1065" cy="2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fr-FR" altLang="fr-FR" sz="1800">
                          <a:solidFill>
                            <a:schemeClr val="tx1"/>
                          </a:solidFill>
                        </a:rPr>
                        <a:t>Compétence C1</a:t>
                      </a:r>
                    </a:p>
                  </p:txBody>
                </p:sp>
              </p:grpSp>
              <p:grpSp>
                <p:nvGrpSpPr>
                  <p:cNvPr id="42036" name="Group 20">
                    <a:extLst>
                      <a:ext uri="{FF2B5EF4-FFF2-40B4-BE49-F238E27FC236}">
                        <a16:creationId xmlns:a16="http://schemas.microsoft.com/office/drawing/2014/main" id="{6A2CA4C3-FB9E-4271-B80B-15019836B1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2208" y="1824"/>
                    <a:ext cx="1248" cy="265"/>
                    <a:chOff x="3152" y="1824"/>
                    <a:chExt cx="1248" cy="265"/>
                  </a:xfrm>
                </p:grpSpPr>
                <p:sp>
                  <p:nvSpPr>
                    <p:cNvPr id="42037" name="Rectangle 7">
                      <a:extLst>
                        <a:ext uri="{FF2B5EF4-FFF2-40B4-BE49-F238E27FC236}">
                          <a16:creationId xmlns:a16="http://schemas.microsoft.com/office/drawing/2014/main" id="{773D7950-8947-4452-BCC3-7DE5123CFAAB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3152" y="1824"/>
                      <a:ext cx="1248" cy="240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fr-FR" altLang="fr-FR" sz="1800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42038" name="Text Box 8">
                      <a:extLst>
                        <a:ext uri="{FF2B5EF4-FFF2-40B4-BE49-F238E27FC236}">
                          <a16:creationId xmlns:a16="http://schemas.microsoft.com/office/drawing/2014/main" id="{B85F6F28-3C20-4AFD-BBC8-93365F4ADE8E}"/>
                        </a:ext>
                      </a:extLst>
                    </p:cNvPr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3216" y="1824"/>
                      <a:ext cx="1064" cy="265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>
                      <a:spAutoFit/>
                    </a:bodyPr>
                    <a:lstStyle>
                      <a:lvl1pPr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32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•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–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Char char="»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fr-FR" altLang="fr-FR" sz="1800">
                          <a:solidFill>
                            <a:schemeClr val="tx1"/>
                          </a:solidFill>
                        </a:rPr>
                        <a:t>Compétence C1</a:t>
                      </a:r>
                    </a:p>
                  </p:txBody>
                </p:sp>
              </p:grpSp>
            </p:grpSp>
            <p:grpSp>
              <p:nvGrpSpPr>
                <p:cNvPr id="41997" name="Group 16">
                  <a:extLst>
                    <a:ext uri="{FF2B5EF4-FFF2-40B4-BE49-F238E27FC236}">
                      <a16:creationId xmlns:a16="http://schemas.microsoft.com/office/drawing/2014/main" id="{249D7B21-0712-43B6-8E72-D941D3007CC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" y="1392"/>
                  <a:ext cx="1248" cy="287"/>
                  <a:chOff x="720" y="2766"/>
                  <a:chExt cx="1248" cy="287"/>
                </a:xfrm>
              </p:grpSpPr>
              <p:sp>
                <p:nvSpPr>
                  <p:cNvPr id="42032" name="Rectangle 9">
                    <a:extLst>
                      <a:ext uri="{FF2B5EF4-FFF2-40B4-BE49-F238E27FC236}">
                        <a16:creationId xmlns:a16="http://schemas.microsoft.com/office/drawing/2014/main" id="{9FC16EFD-DF10-435F-A518-1C7099FF0C5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20" y="2784"/>
                    <a:ext cx="1248" cy="240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33" name="Text Box 10">
                    <a:extLst>
                      <a:ext uri="{FF2B5EF4-FFF2-40B4-BE49-F238E27FC236}">
                        <a16:creationId xmlns:a16="http://schemas.microsoft.com/office/drawing/2014/main" id="{D629FB7F-4A5C-4C2D-BBE3-A9F55BAD3225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96" y="2766"/>
                    <a:ext cx="928" cy="28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2000">
                        <a:solidFill>
                          <a:schemeClr val="tx1"/>
                        </a:solidFill>
                      </a:rPr>
                      <a:t>PN 1= PE20</a:t>
                    </a:r>
                  </a:p>
                </p:txBody>
              </p:sp>
            </p:grpSp>
            <p:grpSp>
              <p:nvGrpSpPr>
                <p:cNvPr id="41998" name="Group 18">
                  <a:extLst>
                    <a:ext uri="{FF2B5EF4-FFF2-40B4-BE49-F238E27FC236}">
                      <a16:creationId xmlns:a16="http://schemas.microsoft.com/office/drawing/2014/main" id="{12900FE0-4875-4824-A6A3-BEA97D27251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99" y="1392"/>
                  <a:ext cx="1248" cy="286"/>
                  <a:chOff x="2352" y="3438"/>
                  <a:chExt cx="1248" cy="286"/>
                </a:xfrm>
              </p:grpSpPr>
              <p:sp>
                <p:nvSpPr>
                  <p:cNvPr id="42030" name="Rectangle 11">
                    <a:extLst>
                      <a:ext uri="{FF2B5EF4-FFF2-40B4-BE49-F238E27FC236}">
                        <a16:creationId xmlns:a16="http://schemas.microsoft.com/office/drawing/2014/main" id="{4374BF81-FBAB-47D0-89B8-CDEE8F927E4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3456"/>
                    <a:ext cx="1248" cy="240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31" name="Text Box 12">
                    <a:extLst>
                      <a:ext uri="{FF2B5EF4-FFF2-40B4-BE49-F238E27FC236}">
                        <a16:creationId xmlns:a16="http://schemas.microsoft.com/office/drawing/2014/main" id="{C9D721FE-DA8F-4953-B9B0-D5C44F654FB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629" y="3438"/>
                    <a:ext cx="448" cy="2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2000">
                        <a:solidFill>
                          <a:schemeClr val="tx1"/>
                        </a:solidFill>
                      </a:rPr>
                      <a:t>PE40</a:t>
                    </a:r>
                  </a:p>
                </p:txBody>
              </p:sp>
            </p:grpSp>
            <p:grpSp>
              <p:nvGrpSpPr>
                <p:cNvPr id="41999" name="Group 17">
                  <a:extLst>
                    <a:ext uri="{FF2B5EF4-FFF2-40B4-BE49-F238E27FC236}">
                      <a16:creationId xmlns:a16="http://schemas.microsoft.com/office/drawing/2014/main" id="{9A0FA3F6-80B7-4023-B503-455166A57F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80" y="1392"/>
                  <a:ext cx="1248" cy="286"/>
                  <a:chOff x="384" y="3438"/>
                  <a:chExt cx="1248" cy="286"/>
                </a:xfrm>
              </p:grpSpPr>
              <p:sp>
                <p:nvSpPr>
                  <p:cNvPr id="42028" name="Rectangle 13">
                    <a:extLst>
                      <a:ext uri="{FF2B5EF4-FFF2-40B4-BE49-F238E27FC236}">
                        <a16:creationId xmlns:a16="http://schemas.microsoft.com/office/drawing/2014/main" id="{DE71FC58-88B9-43C1-A32B-BC003DDE1C0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4" y="3456"/>
                    <a:ext cx="1248" cy="240"/>
                  </a:xfrm>
                  <a:prstGeom prst="rect">
                    <a:avLst/>
                  </a:prstGeom>
                  <a:solidFill>
                    <a:srgbClr val="FF6600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29" name="Text Box 14">
                    <a:extLst>
                      <a:ext uri="{FF2B5EF4-FFF2-40B4-BE49-F238E27FC236}">
                        <a16:creationId xmlns:a16="http://schemas.microsoft.com/office/drawing/2014/main" id="{D92521D4-387A-4905-AFCC-A827F7D34F8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0" y="3438"/>
                    <a:ext cx="448" cy="28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2000">
                        <a:solidFill>
                          <a:schemeClr val="tx1"/>
                        </a:solidFill>
                      </a:rPr>
                      <a:t>PE60</a:t>
                    </a:r>
                  </a:p>
                </p:txBody>
              </p:sp>
            </p:grpSp>
            <p:sp>
              <p:nvSpPr>
                <p:cNvPr id="42000" name="Rectangle 24">
                  <a:extLst>
                    <a:ext uri="{FF2B5EF4-FFF2-40B4-BE49-F238E27FC236}">
                      <a16:creationId xmlns:a16="http://schemas.microsoft.com/office/drawing/2014/main" id="{36BE23EB-B0AE-4E6C-85C8-AE33331909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0" y="2304"/>
                  <a:ext cx="1248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01" name="Text Box 25">
                  <a:extLst>
                    <a:ext uri="{FF2B5EF4-FFF2-40B4-BE49-F238E27FC236}">
                      <a16:creationId xmlns:a16="http://schemas.microsoft.com/office/drawing/2014/main" id="{CFC76A50-DCA5-4D0B-AE58-CD1FE124C48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44" y="2304"/>
                  <a:ext cx="1065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>
                      <a:solidFill>
                        <a:schemeClr val="tx1"/>
                      </a:solidFill>
                    </a:rPr>
                    <a:t>Compétence C2</a:t>
                  </a:r>
                </a:p>
              </p:txBody>
            </p:sp>
            <p:sp>
              <p:nvSpPr>
                <p:cNvPr id="42002" name="Rectangle 27">
                  <a:extLst>
                    <a:ext uri="{FF2B5EF4-FFF2-40B4-BE49-F238E27FC236}">
                      <a16:creationId xmlns:a16="http://schemas.microsoft.com/office/drawing/2014/main" id="{C9DC4E9D-0CAC-4579-BC1E-D4314B77B1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" y="2304"/>
                  <a:ext cx="1248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03" name="Text Box 28">
                  <a:extLst>
                    <a:ext uri="{FF2B5EF4-FFF2-40B4-BE49-F238E27FC236}">
                      <a16:creationId xmlns:a16="http://schemas.microsoft.com/office/drawing/2014/main" id="{81E00381-4C32-4696-A39B-9FF0E65E50D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2" y="2304"/>
                  <a:ext cx="1064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>
                      <a:solidFill>
                        <a:schemeClr val="tx1"/>
                      </a:solidFill>
                    </a:rPr>
                    <a:t>Compétence C2</a:t>
                  </a:r>
                </a:p>
              </p:txBody>
            </p:sp>
            <p:sp>
              <p:nvSpPr>
                <p:cNvPr id="42004" name="Rectangle 30">
                  <a:extLst>
                    <a:ext uri="{FF2B5EF4-FFF2-40B4-BE49-F238E27FC236}">
                      <a16:creationId xmlns:a16="http://schemas.microsoft.com/office/drawing/2014/main" id="{C61956A4-4389-483E-A9B9-6999534040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8" y="2304"/>
                  <a:ext cx="1248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05" name="Text Box 31">
                  <a:extLst>
                    <a:ext uri="{FF2B5EF4-FFF2-40B4-BE49-F238E27FC236}">
                      <a16:creationId xmlns:a16="http://schemas.microsoft.com/office/drawing/2014/main" id="{C6B8273F-3D6A-4963-B3F0-39671F00E6A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72" y="2304"/>
                  <a:ext cx="1064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>
                      <a:solidFill>
                        <a:schemeClr val="tx1"/>
                      </a:solidFill>
                    </a:rPr>
                    <a:t>Compétence C2</a:t>
                  </a:r>
                </a:p>
              </p:txBody>
            </p:sp>
            <p:sp>
              <p:nvSpPr>
                <p:cNvPr id="42006" name="Rectangle 34">
                  <a:extLst>
                    <a:ext uri="{FF2B5EF4-FFF2-40B4-BE49-F238E27FC236}">
                      <a16:creationId xmlns:a16="http://schemas.microsoft.com/office/drawing/2014/main" id="{29D37F11-3762-4B6F-B0A8-726445934A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80" y="2688"/>
                  <a:ext cx="1248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07" name="Text Box 35">
                  <a:extLst>
                    <a:ext uri="{FF2B5EF4-FFF2-40B4-BE49-F238E27FC236}">
                      <a16:creationId xmlns:a16="http://schemas.microsoft.com/office/drawing/2014/main" id="{18219093-1A91-4458-8148-3E88A3C9178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44" y="2689"/>
                  <a:ext cx="1065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>
                      <a:solidFill>
                        <a:schemeClr val="tx1"/>
                      </a:solidFill>
                    </a:rPr>
                    <a:t>Compétence C3</a:t>
                  </a:r>
                </a:p>
              </p:txBody>
            </p:sp>
            <p:grpSp>
              <p:nvGrpSpPr>
                <p:cNvPr id="42008" name="Group 36">
                  <a:extLst>
                    <a:ext uri="{FF2B5EF4-FFF2-40B4-BE49-F238E27FC236}">
                      <a16:creationId xmlns:a16="http://schemas.microsoft.com/office/drawing/2014/main" id="{120A3D4A-D9BF-4561-87FE-3DE5D6EF03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" y="2688"/>
                  <a:ext cx="1248" cy="265"/>
                  <a:chOff x="704" y="2064"/>
                  <a:chExt cx="1248" cy="265"/>
                </a:xfrm>
              </p:grpSpPr>
              <p:sp>
                <p:nvSpPr>
                  <p:cNvPr id="42026" name="Rectangle 37">
                    <a:extLst>
                      <a:ext uri="{FF2B5EF4-FFF2-40B4-BE49-F238E27FC236}">
                        <a16:creationId xmlns:a16="http://schemas.microsoft.com/office/drawing/2014/main" id="{F450CDF4-AF64-4330-B3F3-3F9BB923DB5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04" y="2064"/>
                    <a:ext cx="1248" cy="24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27" name="Text Box 38">
                    <a:extLst>
                      <a:ext uri="{FF2B5EF4-FFF2-40B4-BE49-F238E27FC236}">
                        <a16:creationId xmlns:a16="http://schemas.microsoft.com/office/drawing/2014/main" id="{31A1765A-9B16-4688-9F55-A67988F8B146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68" y="2064"/>
                    <a:ext cx="1065" cy="2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>
                        <a:solidFill>
                          <a:schemeClr val="tx1"/>
                        </a:solidFill>
                      </a:rPr>
                      <a:t>Compétence C3</a:t>
                    </a:r>
                  </a:p>
                </p:txBody>
              </p:sp>
            </p:grpSp>
            <p:sp>
              <p:nvSpPr>
                <p:cNvPr id="42009" name="Rectangle 40">
                  <a:extLst>
                    <a:ext uri="{FF2B5EF4-FFF2-40B4-BE49-F238E27FC236}">
                      <a16:creationId xmlns:a16="http://schemas.microsoft.com/office/drawing/2014/main" id="{3729C878-3F6A-48BD-AD1D-AC60E85458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8" y="2688"/>
                  <a:ext cx="1248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0" name="Text Box 41">
                  <a:extLst>
                    <a:ext uri="{FF2B5EF4-FFF2-40B4-BE49-F238E27FC236}">
                      <a16:creationId xmlns:a16="http://schemas.microsoft.com/office/drawing/2014/main" id="{99F6C8FC-B885-4F5F-A21B-0338BCEBE4DE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72" y="2689"/>
                  <a:ext cx="1064" cy="2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1800">
                      <a:solidFill>
                        <a:schemeClr val="tx1"/>
                      </a:solidFill>
                    </a:rPr>
                    <a:t>Compétence C3</a:t>
                  </a:r>
                </a:p>
              </p:txBody>
            </p:sp>
            <p:grpSp>
              <p:nvGrpSpPr>
                <p:cNvPr id="42011" name="Group 43">
                  <a:extLst>
                    <a:ext uri="{FF2B5EF4-FFF2-40B4-BE49-F238E27FC236}">
                      <a16:creationId xmlns:a16="http://schemas.microsoft.com/office/drawing/2014/main" id="{76A29C36-2B96-41C4-A22E-375E80669DE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080" y="3072"/>
                  <a:ext cx="1248" cy="265"/>
                  <a:chOff x="384" y="1344"/>
                  <a:chExt cx="1248" cy="265"/>
                </a:xfrm>
              </p:grpSpPr>
              <p:sp>
                <p:nvSpPr>
                  <p:cNvPr id="42024" name="Rectangle 44">
                    <a:extLst>
                      <a:ext uri="{FF2B5EF4-FFF2-40B4-BE49-F238E27FC236}">
                        <a16:creationId xmlns:a16="http://schemas.microsoft.com/office/drawing/2014/main" id="{32314C83-00B0-4E73-8A02-3116FCAF752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4" y="1344"/>
                    <a:ext cx="1248" cy="24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25" name="Text Box 45">
                    <a:extLst>
                      <a:ext uri="{FF2B5EF4-FFF2-40B4-BE49-F238E27FC236}">
                        <a16:creationId xmlns:a16="http://schemas.microsoft.com/office/drawing/2014/main" id="{7A781CDA-6B30-49AB-9AFF-34AD7ED8D067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47" y="1345"/>
                    <a:ext cx="119" cy="26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42012" name="Group 52">
                  <a:extLst>
                    <a:ext uri="{FF2B5EF4-FFF2-40B4-BE49-F238E27FC236}">
                      <a16:creationId xmlns:a16="http://schemas.microsoft.com/office/drawing/2014/main" id="{631BB545-2EA2-4123-B617-31EA3FB6589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8" y="3072"/>
                  <a:ext cx="1248" cy="266"/>
                  <a:chOff x="288" y="3120"/>
                  <a:chExt cx="1248" cy="266"/>
                </a:xfrm>
              </p:grpSpPr>
              <p:sp>
                <p:nvSpPr>
                  <p:cNvPr id="42022" name="Rectangle 47">
                    <a:extLst>
                      <a:ext uri="{FF2B5EF4-FFF2-40B4-BE49-F238E27FC236}">
                        <a16:creationId xmlns:a16="http://schemas.microsoft.com/office/drawing/2014/main" id="{AE5C0FF0-0133-4A05-9568-A17BD15E491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8" y="3120"/>
                    <a:ext cx="1248" cy="240"/>
                  </a:xfrm>
                  <a:prstGeom prst="rect">
                    <a:avLst/>
                  </a:prstGeom>
                  <a:solidFill>
                    <a:schemeClr val="accent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fr-FR" altLang="fr-FR" sz="180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023" name="Text Box 48">
                    <a:extLst>
                      <a:ext uri="{FF2B5EF4-FFF2-40B4-BE49-F238E27FC236}">
                        <a16:creationId xmlns:a16="http://schemas.microsoft.com/office/drawing/2014/main" id="{C7BDE322-41A9-4C12-A569-FE553575866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84" y="3121"/>
                    <a:ext cx="337" cy="265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32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8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–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»"/>
                      <a:defRPr sz="2000">
                        <a:solidFill>
                          <a:srgbClr val="2D4E77"/>
                        </a:solidFill>
                        <a:latin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r>
                      <a:rPr lang="fr-FR" altLang="fr-FR" sz="1800">
                        <a:solidFill>
                          <a:schemeClr val="tx1"/>
                        </a:solidFill>
                      </a:rPr>
                      <a:t>Etc.</a:t>
                    </a:r>
                  </a:p>
                </p:txBody>
              </p:sp>
            </p:grpSp>
            <p:sp>
              <p:nvSpPr>
                <p:cNvPr id="42013" name="Rectangle 50">
                  <a:extLst>
                    <a:ext uri="{FF2B5EF4-FFF2-40B4-BE49-F238E27FC236}">
                      <a16:creationId xmlns:a16="http://schemas.microsoft.com/office/drawing/2014/main" id="{653D211F-761A-48BA-93FA-F26874047D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08" y="3072"/>
                  <a:ext cx="1248" cy="2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4" name="AutoShape 53">
                  <a:extLst>
                    <a:ext uri="{FF2B5EF4-FFF2-40B4-BE49-F238E27FC236}">
                      <a16:creationId xmlns:a16="http://schemas.microsoft.com/office/drawing/2014/main" id="{85ACDCFA-60B5-4E6D-9B6A-42C21030DE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1968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5" name="AutoShape 54">
                  <a:extLst>
                    <a:ext uri="{FF2B5EF4-FFF2-40B4-BE49-F238E27FC236}">
                      <a16:creationId xmlns:a16="http://schemas.microsoft.com/office/drawing/2014/main" id="{97D59C93-4E1F-449F-A211-CDDF4B916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8" y="2352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6" name="AutoShape 55">
                  <a:extLst>
                    <a:ext uri="{FF2B5EF4-FFF2-40B4-BE49-F238E27FC236}">
                      <a16:creationId xmlns:a16="http://schemas.microsoft.com/office/drawing/2014/main" id="{B9DC2F9B-F859-430A-9C15-008AEA3DAC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2352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7" name="AutoShape 56">
                  <a:extLst>
                    <a:ext uri="{FF2B5EF4-FFF2-40B4-BE49-F238E27FC236}">
                      <a16:creationId xmlns:a16="http://schemas.microsoft.com/office/drawing/2014/main" id="{8ABB12D4-2AED-4953-863D-C527670600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8" y="2736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8" name="AutoShape 57">
                  <a:extLst>
                    <a:ext uri="{FF2B5EF4-FFF2-40B4-BE49-F238E27FC236}">
                      <a16:creationId xmlns:a16="http://schemas.microsoft.com/office/drawing/2014/main" id="{CAEB47A0-6D2D-4C0B-8BE4-482C7637C2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2736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19" name="AutoShape 58">
                  <a:extLst>
                    <a:ext uri="{FF2B5EF4-FFF2-40B4-BE49-F238E27FC236}">
                      <a16:creationId xmlns:a16="http://schemas.microsoft.com/office/drawing/2014/main" id="{7FA89098-E892-4426-B2FD-175631C7C3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8" y="1968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20" name="AutoShape 59">
                  <a:extLst>
                    <a:ext uri="{FF2B5EF4-FFF2-40B4-BE49-F238E27FC236}">
                      <a16:creationId xmlns:a16="http://schemas.microsoft.com/office/drawing/2014/main" id="{4BB3BD7E-79A6-4786-849F-7EBEE0EB73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728" y="3120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021" name="AutoShape 61">
                  <a:extLst>
                    <a:ext uri="{FF2B5EF4-FFF2-40B4-BE49-F238E27FC236}">
                      <a16:creationId xmlns:a16="http://schemas.microsoft.com/office/drawing/2014/main" id="{7C69A09A-71B2-43DD-BDF5-5273DBC943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48" y="3120"/>
                  <a:ext cx="288" cy="144"/>
                </a:xfrm>
                <a:prstGeom prst="rightArrow">
                  <a:avLst>
                    <a:gd name="adj1" fmla="val 50000"/>
                    <a:gd name="adj2" fmla="val 50000"/>
                  </a:avLst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1994" name="AutoShape 63">
                <a:extLst>
                  <a:ext uri="{FF2B5EF4-FFF2-40B4-BE49-F238E27FC236}">
                    <a16:creationId xmlns:a16="http://schemas.microsoft.com/office/drawing/2014/main" id="{E9827BFA-8094-472D-A041-125BA896E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6" y="3456"/>
                <a:ext cx="3984" cy="288"/>
              </a:xfrm>
              <a:prstGeom prst="rightArrow">
                <a:avLst>
                  <a:gd name="adj1" fmla="val 50000"/>
                  <a:gd name="adj2" fmla="val 345833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41995" name="Text Box 64">
                <a:extLst>
                  <a:ext uri="{FF2B5EF4-FFF2-40B4-BE49-F238E27FC236}">
                    <a16:creationId xmlns:a16="http://schemas.microsoft.com/office/drawing/2014/main" id="{EF615CF8-E0BA-48C8-95AE-BDF07EC12C8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4" y="3744"/>
                <a:ext cx="1170" cy="2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1800">
                    <a:solidFill>
                      <a:schemeClr val="tx1"/>
                    </a:solidFill>
                  </a:rPr>
                  <a:t>Sens de la lecture</a:t>
                </a:r>
              </a:p>
            </p:txBody>
          </p:sp>
        </p:grpSp>
      </p:grpSp>
      <p:sp>
        <p:nvSpPr>
          <p:cNvPr id="41990" name="Text Box 10">
            <a:extLst>
              <a:ext uri="{FF2B5EF4-FFF2-40B4-BE49-F238E27FC236}">
                <a16:creationId xmlns:a16="http://schemas.microsoft.com/office/drawing/2014/main" id="{7509AF05-6960-49DA-8767-206DA05C68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Lecture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u pied de page 4">
            <a:extLst>
              <a:ext uri="{FF2B5EF4-FFF2-40B4-BE49-F238E27FC236}">
                <a16:creationId xmlns:a16="http://schemas.microsoft.com/office/drawing/2014/main" id="{14333409-E092-4A11-9241-640E6BB096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44035" name="Rectangle 10">
            <a:extLst>
              <a:ext uri="{FF2B5EF4-FFF2-40B4-BE49-F238E27FC236}">
                <a16:creationId xmlns:a16="http://schemas.microsoft.com/office/drawing/2014/main" id="{34BE5CDC-34EA-426E-9C54-DAC738804A2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0E2C6C-2C2F-46DC-AA3E-760E369DFF0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4036" name="Text Box 10">
            <a:extLst>
              <a:ext uri="{FF2B5EF4-FFF2-40B4-BE49-F238E27FC236}">
                <a16:creationId xmlns:a16="http://schemas.microsoft.com/office/drawing/2014/main" id="{FF13C2B5-CB65-47F0-AF32-C9A5D087E4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Lecture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  <p:pic>
        <p:nvPicPr>
          <p:cNvPr id="44037" name="Picture 915">
            <a:extLst>
              <a:ext uri="{FF2B5EF4-FFF2-40B4-BE49-F238E27FC236}">
                <a16:creationId xmlns:a16="http://schemas.microsoft.com/office/drawing/2014/main" id="{2A312811-B457-41D9-8861-0DC257CEE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8" y="2133600"/>
            <a:ext cx="8964612" cy="3217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u pied de page 4">
            <a:extLst>
              <a:ext uri="{FF2B5EF4-FFF2-40B4-BE49-F238E27FC236}">
                <a16:creationId xmlns:a16="http://schemas.microsoft.com/office/drawing/2014/main" id="{5515B2A0-3330-4E9D-9E37-0B3003C873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46083" name="Rectangle 10">
            <a:extLst>
              <a:ext uri="{FF2B5EF4-FFF2-40B4-BE49-F238E27FC236}">
                <a16:creationId xmlns:a16="http://schemas.microsoft.com/office/drawing/2014/main" id="{5A55536D-CDA3-494F-B772-503AC929A35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49FE04-08D4-4A0F-86EF-1359F42A522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6084" name="Object 0">
            <a:extLst>
              <a:ext uri="{FF2B5EF4-FFF2-40B4-BE49-F238E27FC236}">
                <a16:creationId xmlns:a16="http://schemas.microsoft.com/office/drawing/2014/main" id="{657BC5BC-62E5-4846-938A-8C88D6F7844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2565400"/>
          <a:ext cx="8680450" cy="389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0" name="Feuille de calcul" r:id="rId3" imgW="12563284" imgH="6105334" progId="Excel.Sheet.8">
                  <p:embed/>
                </p:oleObj>
              </mc:Choice>
              <mc:Fallback>
                <p:oleObj name="Feuille de calcul" r:id="rId3" imgW="12563284" imgH="6105334" progId="Excel.Shee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565400"/>
                        <a:ext cx="8680450" cy="389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5" name="Text Box 4">
            <a:extLst>
              <a:ext uri="{FF2B5EF4-FFF2-40B4-BE49-F238E27FC236}">
                <a16:creationId xmlns:a16="http://schemas.microsoft.com/office/drawing/2014/main" id="{80A658DC-4F34-457A-BEEC-6F79A5B5F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1600200"/>
            <a:ext cx="91995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1"/>
                </a:solidFill>
              </a:rPr>
              <a:t>Par ex. pour la compétence 2 : EVOLUER EN ENVIRONNEMENT AQUATIQUE ET SUBAQUATIQUE</a:t>
            </a:r>
          </a:p>
        </p:txBody>
      </p:sp>
      <p:sp>
        <p:nvSpPr>
          <p:cNvPr id="46086" name="Text Box 5">
            <a:extLst>
              <a:ext uri="{FF2B5EF4-FFF2-40B4-BE49-F238E27FC236}">
                <a16:creationId xmlns:a16="http://schemas.microsoft.com/office/drawing/2014/main" id="{B637B252-40AF-4EC2-BC3F-5D4B4380C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989138"/>
            <a:ext cx="85804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rgbClr val="FF0000"/>
                </a:solidFill>
              </a:rPr>
              <a:t>La capacité « éliminer l’eau du masque en immersion » devient « transversale »</a:t>
            </a:r>
          </a:p>
        </p:txBody>
      </p:sp>
      <p:sp>
        <p:nvSpPr>
          <p:cNvPr id="46087" name="Text Box 10">
            <a:extLst>
              <a:ext uri="{FF2B5EF4-FFF2-40B4-BE49-F238E27FC236}">
                <a16:creationId xmlns:a16="http://schemas.microsoft.com/office/drawing/2014/main" id="{E3C6F25D-ECBD-4B96-98FD-7AEF5EA65A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Lecture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u pied de page 4">
            <a:extLst>
              <a:ext uri="{FF2B5EF4-FFF2-40B4-BE49-F238E27FC236}">
                <a16:creationId xmlns:a16="http://schemas.microsoft.com/office/drawing/2014/main" id="{C6EFA9A7-CE26-4EBF-A919-39F3C35AD6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47107" name="Rectangle 10">
            <a:extLst>
              <a:ext uri="{FF2B5EF4-FFF2-40B4-BE49-F238E27FC236}">
                <a16:creationId xmlns:a16="http://schemas.microsoft.com/office/drawing/2014/main" id="{56797DB9-8CC3-4607-81DE-7F8113F23C3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408A3C-A29F-4F40-A971-94DFF567DCC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47108" name="Object 0">
            <a:extLst>
              <a:ext uri="{FF2B5EF4-FFF2-40B4-BE49-F238E27FC236}">
                <a16:creationId xmlns:a16="http://schemas.microsoft.com/office/drawing/2014/main" id="{53BF5A24-A585-4490-BC31-74C6B6C5EC0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2333625"/>
          <a:ext cx="8680450" cy="389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5" name="Feuille de calcul" r:id="rId4" imgW="12563284" imgH="6105334" progId="Excel.Sheet.8">
                  <p:embed/>
                </p:oleObj>
              </mc:Choice>
              <mc:Fallback>
                <p:oleObj name="Feuille de calcul" r:id="rId4" imgW="12563284" imgH="6105334" progId="Excel.Shee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333625"/>
                        <a:ext cx="8680450" cy="389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09" name="Text Box 4">
            <a:extLst>
              <a:ext uri="{FF2B5EF4-FFF2-40B4-BE49-F238E27FC236}">
                <a16:creationId xmlns:a16="http://schemas.microsoft.com/office/drawing/2014/main" id="{77DDC4B8-ECE5-4D1B-A949-255674A81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484313"/>
            <a:ext cx="91995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1"/>
                </a:solidFill>
              </a:rPr>
              <a:t>Par ex. pour la compétence 2 : EVOLUER EN ENVIRONNEMENT AQUATIQUE ET SUBAQUATIQUE</a:t>
            </a:r>
          </a:p>
        </p:txBody>
      </p:sp>
      <p:sp>
        <p:nvSpPr>
          <p:cNvPr id="47110" name="Text Box 5">
            <a:extLst>
              <a:ext uri="{FF2B5EF4-FFF2-40B4-BE49-F238E27FC236}">
                <a16:creationId xmlns:a16="http://schemas.microsoft.com/office/drawing/2014/main" id="{B47837DF-066E-490D-96B8-4639A6606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844675"/>
            <a:ext cx="8715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rgbClr val="FF0000"/>
                </a:solidFill>
              </a:rPr>
              <a:t>La capacité « Se déplacer en surface et en immersion » peut présenter des écarts</a:t>
            </a:r>
          </a:p>
        </p:txBody>
      </p:sp>
      <p:sp>
        <p:nvSpPr>
          <p:cNvPr id="47111" name="Text Box 5">
            <a:extLst>
              <a:ext uri="{FF2B5EF4-FFF2-40B4-BE49-F238E27FC236}">
                <a16:creationId xmlns:a16="http://schemas.microsoft.com/office/drawing/2014/main" id="{7C7CD64F-92F3-4EA6-B2CF-7F158A757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300" y="6461125"/>
            <a:ext cx="87153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Ici, les limites sont fixées par exemple à 250 m pour un N2</a:t>
            </a:r>
          </a:p>
        </p:txBody>
      </p:sp>
      <p:sp>
        <p:nvSpPr>
          <p:cNvPr id="47112" name="Text Box 10">
            <a:extLst>
              <a:ext uri="{FF2B5EF4-FFF2-40B4-BE49-F238E27FC236}">
                <a16:creationId xmlns:a16="http://schemas.microsoft.com/office/drawing/2014/main" id="{FD7B73E4-19D0-4E65-B5DB-B2D5E20CA6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" y="76200"/>
            <a:ext cx="66563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</a:t>
            </a:r>
            <a:r>
              <a:rPr lang="fr-FR" altLang="fr-FR" sz="3600" b="1">
                <a:solidFill>
                  <a:schemeClr val="bg1"/>
                </a:solidFill>
              </a:rPr>
              <a:t>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</a:rPr>
              <a:t>Lecture du </a:t>
            </a:r>
            <a:r>
              <a:rPr lang="fr-FR" altLang="fr-FR" sz="3600" b="1">
                <a:solidFill>
                  <a:schemeClr val="bg1"/>
                </a:solidFill>
              </a:rPr>
              <a:t>MFT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u pied de page 4">
            <a:extLst>
              <a:ext uri="{FF2B5EF4-FFF2-40B4-BE49-F238E27FC236}">
                <a16:creationId xmlns:a16="http://schemas.microsoft.com/office/drawing/2014/main" id="{E7E237F4-7BEA-4463-88E4-B77D1E087F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49155" name="Rectangle 10">
            <a:extLst>
              <a:ext uri="{FF2B5EF4-FFF2-40B4-BE49-F238E27FC236}">
                <a16:creationId xmlns:a16="http://schemas.microsoft.com/office/drawing/2014/main" id="{57C52E8E-4657-43D2-91AA-2F52B4D5AB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B733606-4939-49E2-BA96-5E414C4B1C5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9156" name="Titre 1">
            <a:extLst>
              <a:ext uri="{FF2B5EF4-FFF2-40B4-BE49-F238E27FC236}">
                <a16:creationId xmlns:a16="http://schemas.microsoft.com/office/drawing/2014/main" id="{E0BCB64F-700F-4B80-B537-515BBD60299C}"/>
              </a:ext>
            </a:extLst>
          </p:cNvPr>
          <p:cNvSpPr txBox="1">
            <a:spLocks/>
          </p:cNvSpPr>
          <p:nvPr/>
        </p:nvSpPr>
        <p:spPr bwMode="auto">
          <a:xfrm>
            <a:off x="755650" y="2636838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pied de page 4">
            <a:extLst>
              <a:ext uri="{FF2B5EF4-FFF2-40B4-BE49-F238E27FC236}">
                <a16:creationId xmlns:a16="http://schemas.microsoft.com/office/drawing/2014/main" id="{EE9D4365-ED01-4961-819C-91FB7C6EE1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9219" name="Rectangle 10">
            <a:extLst>
              <a:ext uri="{FF2B5EF4-FFF2-40B4-BE49-F238E27FC236}">
                <a16:creationId xmlns:a16="http://schemas.microsoft.com/office/drawing/2014/main" id="{7F5490FC-CBB6-4483-A95D-BE6A32B76D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1891219-0736-42D4-B49E-9A438DA53E7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CE6AF1FB-087D-4DB2-A24C-C2B3F6137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2276475"/>
            <a:ext cx="68405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La formation d’un plongeur est subdivisée 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</a:t>
            </a:r>
            <a:r>
              <a:rPr lang="fr-FR" altLang="fr-FR" sz="2400" b="1" u="sng">
                <a:solidFill>
                  <a:srgbClr val="FF0000"/>
                </a:solidFill>
              </a:rPr>
              <a:t>une succession d’étapes</a:t>
            </a:r>
          </a:p>
        </p:txBody>
      </p:sp>
      <p:sp>
        <p:nvSpPr>
          <p:cNvPr id="9221" name="Text Box 6">
            <a:extLst>
              <a:ext uri="{FF2B5EF4-FFF2-40B4-BE49-F238E27FC236}">
                <a16:creationId xmlns:a16="http://schemas.microsoft.com/office/drawing/2014/main" id="{ACB2F5A0-0028-42A6-9EE2-994B63D60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3" y="3933825"/>
            <a:ext cx="889317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Ces étapes, sont matérialisées par </a:t>
            </a:r>
            <a:r>
              <a:rPr lang="fr-FR" altLang="fr-FR" sz="2400" b="1" u="sng">
                <a:solidFill>
                  <a:srgbClr val="FF0000"/>
                </a:solidFill>
              </a:rPr>
              <a:t>la délivrance</a:t>
            </a:r>
            <a:r>
              <a:rPr lang="fr-FR" altLang="fr-FR" sz="2400" b="1" u="sng">
                <a:solidFill>
                  <a:schemeClr val="tx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d’une certification, d’un brevet ou d’une qualification.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Eux-mêmes </a:t>
            </a:r>
            <a:r>
              <a:rPr lang="fr-FR" altLang="fr-FR" sz="2400" b="1" u="sng">
                <a:solidFill>
                  <a:srgbClr val="FF0000"/>
                </a:solidFill>
              </a:rPr>
              <a:t>composés d’une ou de plusieurs compétences</a:t>
            </a:r>
            <a:r>
              <a:rPr lang="fr-FR" altLang="fr-FR" sz="2400" b="1" u="sng">
                <a:solidFill>
                  <a:schemeClr val="tx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au sein desquelles figurent des</a:t>
            </a:r>
            <a:r>
              <a:rPr lang="fr-FR" altLang="fr-FR" sz="2400" b="1" u="sng">
                <a:solidFill>
                  <a:srgbClr val="FF0000"/>
                </a:solidFill>
              </a:rPr>
              <a:t> capacités</a:t>
            </a:r>
            <a:endParaRPr lang="fr-FR" altLang="fr-FR" sz="2400" b="1">
              <a:solidFill>
                <a:srgbClr val="FF0000"/>
              </a:solidFill>
            </a:endParaRP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Elles attestent </a:t>
            </a:r>
            <a:r>
              <a:rPr lang="fr-FR" altLang="fr-FR" sz="2400" b="1" u="sng">
                <a:solidFill>
                  <a:srgbClr val="FF0000"/>
                </a:solidFill>
              </a:rPr>
              <a:t>de l’acquisition</a:t>
            </a:r>
            <a:r>
              <a:rPr lang="fr-FR" altLang="fr-FR" sz="2400" b="1" u="sng">
                <a:solidFill>
                  <a:schemeClr val="tx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d’un certain nombre de gestes techniques, de connaissances, de comportements et/ou d’aptitudes</a:t>
            </a:r>
          </a:p>
        </p:txBody>
      </p:sp>
      <p:sp>
        <p:nvSpPr>
          <p:cNvPr id="9222" name="Flèche droite 11">
            <a:extLst>
              <a:ext uri="{FF2B5EF4-FFF2-40B4-BE49-F238E27FC236}">
                <a16:creationId xmlns:a16="http://schemas.microsoft.com/office/drawing/2014/main" id="{E5EBDB5A-B819-4C47-B6D0-B4605A4A02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565400"/>
            <a:ext cx="977900" cy="484188"/>
          </a:xfrm>
          <a:prstGeom prst="rightArrow">
            <a:avLst>
              <a:gd name="adj1" fmla="val 50000"/>
              <a:gd name="adj2" fmla="val 50024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223" name="Flèche droite 12">
            <a:extLst>
              <a:ext uri="{FF2B5EF4-FFF2-40B4-BE49-F238E27FC236}">
                <a16:creationId xmlns:a16="http://schemas.microsoft.com/office/drawing/2014/main" id="{1B0E30A8-1409-4EA4-BA3A-29720887618A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4094957" y="3331369"/>
            <a:ext cx="792162" cy="412750"/>
          </a:xfrm>
          <a:prstGeom prst="rightArrow">
            <a:avLst>
              <a:gd name="adj1" fmla="val 50000"/>
              <a:gd name="adj2" fmla="val 47536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rot="10800000" vert="eaVert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224" name="Rectangle 2">
            <a:extLst>
              <a:ext uri="{FF2B5EF4-FFF2-40B4-BE49-F238E27FC236}">
                <a16:creationId xmlns:a16="http://schemas.microsoft.com/office/drawing/2014/main" id="{1969C30B-B1FD-4F63-ABE6-0C1E3FCCB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573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Généralités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pied de page 4">
            <a:extLst>
              <a:ext uri="{FF2B5EF4-FFF2-40B4-BE49-F238E27FC236}">
                <a16:creationId xmlns:a16="http://schemas.microsoft.com/office/drawing/2014/main" id="{C07F61E3-121B-408D-9D20-BECB251B5F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11267" name="Rectangle 10">
            <a:extLst>
              <a:ext uri="{FF2B5EF4-FFF2-40B4-BE49-F238E27FC236}">
                <a16:creationId xmlns:a16="http://schemas.microsoft.com/office/drawing/2014/main" id="{E19EF6CB-4BE2-4F7A-84B0-74318145492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3EC837-8CAE-490E-96DA-DC997AB7929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ZoneTexte 1">
            <a:extLst>
              <a:ext uri="{FF2B5EF4-FFF2-40B4-BE49-F238E27FC236}">
                <a16:creationId xmlns:a16="http://schemas.microsoft.com/office/drawing/2014/main" id="{835E5F28-533E-4506-AC2E-CBDEAB081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1627188"/>
            <a:ext cx="6408738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Qualifications et Brevets de Plongeurs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PE12(pack découverte) - PE40 - PE60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PA12 - PA20 - PA40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PN1(PE20)  - PN2(PE40 / PA20) - PN3 (PA60)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Jeunes plongeurs: Plongeurs Or, Argent, Bronze </a:t>
            </a:r>
            <a:r>
              <a:rPr lang="fr-FR" altLang="fr-FR" sz="18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1269" name="ZoneTexte 3">
            <a:extLst>
              <a:ext uri="{FF2B5EF4-FFF2-40B4-BE49-F238E27FC236}">
                <a16:creationId xmlns:a16="http://schemas.microsoft.com/office/drawing/2014/main" id="{9F9A0475-345C-465C-8513-10EE8BFCB5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6125" y="4076700"/>
            <a:ext cx="3457575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Brevets d’encadrants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GP/N4 – DP/N5</a:t>
            </a:r>
          </a:p>
        </p:txBody>
      </p:sp>
      <p:sp>
        <p:nvSpPr>
          <p:cNvPr id="11270" name="ZoneTexte 4">
            <a:extLst>
              <a:ext uri="{FF2B5EF4-FFF2-40B4-BE49-F238E27FC236}">
                <a16:creationId xmlns:a16="http://schemas.microsoft.com/office/drawing/2014/main" id="{98417C48-1457-4E56-91C8-A55D1E0B99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30413" y="5413375"/>
            <a:ext cx="5329237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Brevets d’enseignants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E1 - E2 - E3 - E4</a:t>
            </a:r>
          </a:p>
        </p:txBody>
      </p:sp>
      <p:sp>
        <p:nvSpPr>
          <p:cNvPr id="7" name="Flèche courbée vers la droite 6">
            <a:extLst>
              <a:ext uri="{FF2B5EF4-FFF2-40B4-BE49-F238E27FC236}">
                <a16:creationId xmlns:a16="http://schemas.microsoft.com/office/drawing/2014/main" id="{88332307-96C2-4C70-8D7B-A22B5777ADDC}"/>
              </a:ext>
            </a:extLst>
          </p:cNvPr>
          <p:cNvSpPr/>
          <p:nvPr/>
        </p:nvSpPr>
        <p:spPr>
          <a:xfrm>
            <a:off x="871538" y="2997200"/>
            <a:ext cx="730250" cy="2947988"/>
          </a:xfrm>
          <a:prstGeom prst="curved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8" name="Flèche courbée vers la gauche 7">
            <a:extLst>
              <a:ext uri="{FF2B5EF4-FFF2-40B4-BE49-F238E27FC236}">
                <a16:creationId xmlns:a16="http://schemas.microsoft.com/office/drawing/2014/main" id="{DD453554-23FB-4917-B87B-2A2D2C1537B0}"/>
              </a:ext>
            </a:extLst>
          </p:cNvPr>
          <p:cNvSpPr/>
          <p:nvPr/>
        </p:nvSpPr>
        <p:spPr>
          <a:xfrm>
            <a:off x="5919788" y="4362450"/>
            <a:ext cx="730250" cy="1657350"/>
          </a:xfrm>
          <a:prstGeom prst="curvedLef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1273" name="Rectangle 2">
            <a:extLst>
              <a:ext uri="{FF2B5EF4-FFF2-40B4-BE49-F238E27FC236}">
                <a16:creationId xmlns:a16="http://schemas.microsoft.com/office/drawing/2014/main" id="{0DF239EA-2C1A-43C6-8813-1951D6E6AD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573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Généralités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pied de page 4">
            <a:extLst>
              <a:ext uri="{FF2B5EF4-FFF2-40B4-BE49-F238E27FC236}">
                <a16:creationId xmlns:a16="http://schemas.microsoft.com/office/drawing/2014/main" id="{5DC279D0-B0D4-481B-95A2-223D7C918E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13315" name="Rectangle 10">
            <a:extLst>
              <a:ext uri="{FF2B5EF4-FFF2-40B4-BE49-F238E27FC236}">
                <a16:creationId xmlns:a16="http://schemas.microsoft.com/office/drawing/2014/main" id="{EDF47D5E-8311-4891-A72C-9C457316DCF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FBF4E5-F53E-4276-A617-5FF04D109BF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ZoneTexte 1">
            <a:extLst>
              <a:ext uri="{FF2B5EF4-FFF2-40B4-BE49-F238E27FC236}">
                <a16:creationId xmlns:a16="http://schemas.microsoft.com/office/drawing/2014/main" id="{8CD7C390-A20D-4C94-BF34-D328CAB46D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4652963"/>
            <a:ext cx="6337300" cy="162401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2800" b="1" dirty="0">
                <a:solidFill>
                  <a:schemeClr val="bg1"/>
                </a:solidFill>
                <a:latin typeface="Calibri" panose="020F0502020204030204" pitchFamily="34" charset="0"/>
              </a:rPr>
              <a:t>Qualifications et Brevets de Plongeurs</a:t>
            </a:r>
          </a:p>
          <a:p>
            <a:pPr eaLnBrk="1" hangingPunct="1">
              <a:defRPr/>
            </a:pPr>
            <a:r>
              <a:rPr lang="fr-FR" altLang="fr-FR" sz="2400" dirty="0">
                <a:solidFill>
                  <a:schemeClr val="bg1"/>
                </a:solidFill>
                <a:latin typeface="Calibri" panose="020F0502020204030204" pitchFamily="34" charset="0"/>
              </a:rPr>
              <a:t>PE40 - PE60</a:t>
            </a:r>
          </a:p>
          <a:p>
            <a:pPr eaLnBrk="1" hangingPunct="1">
              <a:defRPr/>
            </a:pPr>
            <a:r>
              <a:rPr lang="fr-FR" altLang="fr-FR" sz="2400" dirty="0">
                <a:solidFill>
                  <a:schemeClr val="bg1"/>
                </a:solidFill>
                <a:latin typeface="Calibri" panose="020F0502020204030204" pitchFamily="34" charset="0"/>
              </a:rPr>
              <a:t>PA12 - PA20 - PA40</a:t>
            </a:r>
          </a:p>
          <a:p>
            <a:pPr eaLnBrk="1" hangingPunct="1">
              <a:defRPr/>
            </a:pPr>
            <a:r>
              <a:rPr lang="fr-FR" altLang="fr-FR" sz="2400" dirty="0">
                <a:solidFill>
                  <a:schemeClr val="bg1"/>
                </a:solidFill>
                <a:latin typeface="Calibri" panose="020F0502020204030204" pitchFamily="34" charset="0"/>
              </a:rPr>
              <a:t>PN1(PE20)  - PN2(PE40 – PA20) - PN3 (PA60) </a:t>
            </a:r>
            <a:r>
              <a:rPr lang="fr-FR" altLang="fr-FR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B77C4C8-4162-4137-B158-ED1D455A30DF}"/>
              </a:ext>
            </a:extLst>
          </p:cNvPr>
          <p:cNvSpPr txBox="1"/>
          <p:nvPr/>
        </p:nvSpPr>
        <p:spPr>
          <a:xfrm>
            <a:off x="900113" y="2708275"/>
            <a:ext cx="4103687" cy="830263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400" b="1" dirty="0">
                <a:solidFill>
                  <a:schemeClr val="bg1"/>
                </a:solidFill>
                <a:latin typeface="+mj-lt"/>
                <a:cs typeface="Arial" charset="0"/>
              </a:rPr>
              <a:t>Accès aux brevets plongeurs:</a:t>
            </a:r>
          </a:p>
          <a:p>
            <a:pPr eaLnBrk="1" hangingPunct="1">
              <a:defRPr/>
            </a:pPr>
            <a:r>
              <a:rPr lang="fr-FR" sz="2400" b="1" dirty="0">
                <a:solidFill>
                  <a:schemeClr val="bg1"/>
                </a:solidFill>
                <a:latin typeface="+mj-lt"/>
                <a:cs typeface="Arial" charset="0"/>
              </a:rPr>
              <a:t>Licence et certificat médical</a:t>
            </a:r>
          </a:p>
        </p:txBody>
      </p:sp>
      <p:sp>
        <p:nvSpPr>
          <p:cNvPr id="6" name="Flèche à angle droit 5">
            <a:extLst>
              <a:ext uri="{FF2B5EF4-FFF2-40B4-BE49-F238E27FC236}">
                <a16:creationId xmlns:a16="http://schemas.microsoft.com/office/drawing/2014/main" id="{40FE98AA-06BA-4B25-993C-CBF7951443A5}"/>
              </a:ext>
            </a:extLst>
          </p:cNvPr>
          <p:cNvSpPr/>
          <p:nvPr/>
        </p:nvSpPr>
        <p:spPr>
          <a:xfrm rot="5400000">
            <a:off x="1128712" y="4135438"/>
            <a:ext cx="849313" cy="73183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3319" name="Rectangle 2">
            <a:extLst>
              <a:ext uri="{FF2B5EF4-FFF2-40B4-BE49-F238E27FC236}">
                <a16:creationId xmlns:a16="http://schemas.microsoft.com/office/drawing/2014/main" id="{6900BFE4-82DB-4F3F-9D60-A78FDE621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573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Formation du Plongeur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pied de page 4">
            <a:extLst>
              <a:ext uri="{FF2B5EF4-FFF2-40B4-BE49-F238E27FC236}">
                <a16:creationId xmlns:a16="http://schemas.microsoft.com/office/drawing/2014/main" id="{ED2829AC-6AA7-42D2-9A37-1F66D1E463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15363" name="Rectangle 10">
            <a:extLst>
              <a:ext uri="{FF2B5EF4-FFF2-40B4-BE49-F238E27FC236}">
                <a16:creationId xmlns:a16="http://schemas.microsoft.com/office/drawing/2014/main" id="{28765F67-B82F-4B87-8CBB-0AB7D51B741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2A9AE86-C842-40F6-B995-DEA52A135DB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857B7360-1C4E-4298-9013-4664E7B76167}"/>
              </a:ext>
            </a:extLst>
          </p:cNvPr>
          <p:cNvSpPr txBox="1"/>
          <p:nvPr/>
        </p:nvSpPr>
        <p:spPr>
          <a:xfrm>
            <a:off x="3781425" y="1739900"/>
            <a:ext cx="1235075" cy="6508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PN1</a:t>
            </a:r>
          </a:p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= (PE20)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C06A121-A177-409A-84CA-B98D35E7C7FB}"/>
              </a:ext>
            </a:extLst>
          </p:cNvPr>
          <p:cNvSpPr txBox="1"/>
          <p:nvPr/>
        </p:nvSpPr>
        <p:spPr>
          <a:xfrm>
            <a:off x="3455988" y="3317875"/>
            <a:ext cx="1949450" cy="646113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PN2 </a:t>
            </a:r>
          </a:p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= (PA20) + (PE40)  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01B4D7C-F61D-46BC-9B0B-80AB67170E71}"/>
              </a:ext>
            </a:extLst>
          </p:cNvPr>
          <p:cNvSpPr txBox="1"/>
          <p:nvPr/>
        </p:nvSpPr>
        <p:spPr>
          <a:xfrm>
            <a:off x="1116013" y="1916113"/>
            <a:ext cx="1624012" cy="92392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PE12</a:t>
            </a:r>
          </a:p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Pack découverte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96EAB98-2D64-4FF3-AA9E-43E1AD31676F}"/>
              </a:ext>
            </a:extLst>
          </p:cNvPr>
          <p:cNvSpPr txBox="1"/>
          <p:nvPr/>
        </p:nvSpPr>
        <p:spPr>
          <a:xfrm>
            <a:off x="1344613" y="3044825"/>
            <a:ext cx="1235075" cy="37623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PE40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5D0E851-E29A-414A-9856-9ABE074AA8D4}"/>
              </a:ext>
            </a:extLst>
          </p:cNvPr>
          <p:cNvSpPr txBox="1"/>
          <p:nvPr/>
        </p:nvSpPr>
        <p:spPr>
          <a:xfrm>
            <a:off x="6121400" y="1684338"/>
            <a:ext cx="1235075" cy="376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PA12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4AB520B-7860-4B5C-9AFE-EA28847B231C}"/>
              </a:ext>
            </a:extLst>
          </p:cNvPr>
          <p:cNvSpPr txBox="1"/>
          <p:nvPr/>
        </p:nvSpPr>
        <p:spPr>
          <a:xfrm>
            <a:off x="6184900" y="2665413"/>
            <a:ext cx="1235075" cy="376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PA20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5436567-AF0D-4FF8-A988-82E4380C4DD5}"/>
              </a:ext>
            </a:extLst>
          </p:cNvPr>
          <p:cNvSpPr txBox="1"/>
          <p:nvPr/>
        </p:nvSpPr>
        <p:spPr>
          <a:xfrm>
            <a:off x="3844925" y="5657850"/>
            <a:ext cx="1235075" cy="6508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PN3 </a:t>
            </a:r>
          </a:p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= (PA60)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26DFDC6-8B95-4619-8A66-D6E8DB93B198}"/>
              </a:ext>
            </a:extLst>
          </p:cNvPr>
          <p:cNvSpPr txBox="1"/>
          <p:nvPr/>
        </p:nvSpPr>
        <p:spPr>
          <a:xfrm>
            <a:off x="3781425" y="4678363"/>
            <a:ext cx="1235075" cy="376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RIFA P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68836EE-2BCD-4C8B-AEF9-588F22BB54C8}"/>
              </a:ext>
            </a:extLst>
          </p:cNvPr>
          <p:cNvSpPr txBox="1"/>
          <p:nvPr/>
        </p:nvSpPr>
        <p:spPr>
          <a:xfrm>
            <a:off x="5989638" y="5657850"/>
            <a:ext cx="2471737" cy="65087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Vers cursus guide puis encadrement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B792E8F-FC6A-4A35-A334-068EC56F0370}"/>
              </a:ext>
            </a:extLst>
          </p:cNvPr>
          <p:cNvSpPr txBox="1"/>
          <p:nvPr/>
        </p:nvSpPr>
        <p:spPr>
          <a:xfrm>
            <a:off x="1258888" y="4295775"/>
            <a:ext cx="1235075" cy="37623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PE60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5CD5B41-9E3E-42AD-934A-22A9DD507552}"/>
              </a:ext>
            </a:extLst>
          </p:cNvPr>
          <p:cNvSpPr txBox="1"/>
          <p:nvPr/>
        </p:nvSpPr>
        <p:spPr>
          <a:xfrm>
            <a:off x="6380163" y="4297363"/>
            <a:ext cx="1235075" cy="376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PA40</a:t>
            </a:r>
          </a:p>
        </p:txBody>
      </p:sp>
      <p:cxnSp>
        <p:nvCxnSpPr>
          <p:cNvPr id="18" name="Connecteur en angle 17">
            <a:extLst>
              <a:ext uri="{FF2B5EF4-FFF2-40B4-BE49-F238E27FC236}">
                <a16:creationId xmlns:a16="http://schemas.microsoft.com/office/drawing/2014/main" id="{A065F3B8-8083-4D4C-9E08-6CD9D4E0CEC5}"/>
              </a:ext>
            </a:extLst>
          </p:cNvPr>
          <p:cNvCxnSpPr/>
          <p:nvPr/>
        </p:nvCxnSpPr>
        <p:spPr>
          <a:xfrm>
            <a:off x="5016500" y="2230438"/>
            <a:ext cx="1104900" cy="706437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A151E38D-C5B2-4F62-BD72-5FE92F077BB1}"/>
              </a:ext>
            </a:extLst>
          </p:cNvPr>
          <p:cNvCxnSpPr/>
          <p:nvPr/>
        </p:nvCxnSpPr>
        <p:spPr>
          <a:xfrm>
            <a:off x="2806700" y="2011363"/>
            <a:ext cx="9096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7D582470-313F-4A8D-873E-CCE6523BE4D4}"/>
              </a:ext>
            </a:extLst>
          </p:cNvPr>
          <p:cNvCxnSpPr/>
          <p:nvPr/>
        </p:nvCxnSpPr>
        <p:spPr>
          <a:xfrm>
            <a:off x="5080000" y="1903413"/>
            <a:ext cx="97631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C16D162A-B91D-4E0E-B0C0-182B86457485}"/>
              </a:ext>
            </a:extLst>
          </p:cNvPr>
          <p:cNvCxnSpPr>
            <a:endCxn id="3" idx="0"/>
          </p:cNvCxnSpPr>
          <p:nvPr/>
        </p:nvCxnSpPr>
        <p:spPr>
          <a:xfrm>
            <a:off x="4430713" y="2446338"/>
            <a:ext cx="0" cy="87153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>
            <a:extLst>
              <a:ext uri="{FF2B5EF4-FFF2-40B4-BE49-F238E27FC236}">
                <a16:creationId xmlns:a16="http://schemas.microsoft.com/office/drawing/2014/main" id="{16D351C6-5111-4683-8F55-621E07D5F65B}"/>
              </a:ext>
            </a:extLst>
          </p:cNvPr>
          <p:cNvCxnSpPr/>
          <p:nvPr/>
        </p:nvCxnSpPr>
        <p:spPr>
          <a:xfrm>
            <a:off x="6835775" y="3154363"/>
            <a:ext cx="0" cy="97948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5C7B52D5-7D22-41ED-ACDC-6BF0C136E136}"/>
              </a:ext>
            </a:extLst>
          </p:cNvPr>
          <p:cNvCxnSpPr/>
          <p:nvPr/>
        </p:nvCxnSpPr>
        <p:spPr>
          <a:xfrm>
            <a:off x="6835775" y="2176463"/>
            <a:ext cx="0" cy="48895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avec flèche 39">
            <a:extLst>
              <a:ext uri="{FF2B5EF4-FFF2-40B4-BE49-F238E27FC236}">
                <a16:creationId xmlns:a16="http://schemas.microsoft.com/office/drawing/2014/main" id="{B2BD7CE9-61EC-483C-ACC0-40FC8305E585}"/>
              </a:ext>
            </a:extLst>
          </p:cNvPr>
          <p:cNvCxnSpPr>
            <a:stCxn id="3" idx="2"/>
          </p:cNvCxnSpPr>
          <p:nvPr/>
        </p:nvCxnSpPr>
        <p:spPr>
          <a:xfrm>
            <a:off x="4430713" y="3963988"/>
            <a:ext cx="0" cy="7032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>
            <a:extLst>
              <a:ext uri="{FF2B5EF4-FFF2-40B4-BE49-F238E27FC236}">
                <a16:creationId xmlns:a16="http://schemas.microsoft.com/office/drawing/2014/main" id="{3BD8B8F3-2477-4C37-8867-FD1CF0F658EF}"/>
              </a:ext>
            </a:extLst>
          </p:cNvPr>
          <p:cNvCxnSpPr/>
          <p:nvPr/>
        </p:nvCxnSpPr>
        <p:spPr>
          <a:xfrm>
            <a:off x="4430713" y="5167313"/>
            <a:ext cx="0" cy="43656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avec flèche 43">
            <a:extLst>
              <a:ext uri="{FF2B5EF4-FFF2-40B4-BE49-F238E27FC236}">
                <a16:creationId xmlns:a16="http://schemas.microsoft.com/office/drawing/2014/main" id="{3C4B10D7-8773-4529-BFB3-797E9D49DCBD}"/>
              </a:ext>
            </a:extLst>
          </p:cNvPr>
          <p:cNvCxnSpPr/>
          <p:nvPr/>
        </p:nvCxnSpPr>
        <p:spPr>
          <a:xfrm>
            <a:off x="5210175" y="5929313"/>
            <a:ext cx="71596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en angle 88">
            <a:extLst>
              <a:ext uri="{FF2B5EF4-FFF2-40B4-BE49-F238E27FC236}">
                <a16:creationId xmlns:a16="http://schemas.microsoft.com/office/drawing/2014/main" id="{D797FCB6-F692-4939-B4E0-5480C2252AFA}"/>
              </a:ext>
            </a:extLst>
          </p:cNvPr>
          <p:cNvCxnSpPr/>
          <p:nvPr/>
        </p:nvCxnSpPr>
        <p:spPr>
          <a:xfrm>
            <a:off x="5405438" y="3644900"/>
            <a:ext cx="974725" cy="79375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eur en angle 95">
            <a:extLst>
              <a:ext uri="{FF2B5EF4-FFF2-40B4-BE49-F238E27FC236}">
                <a16:creationId xmlns:a16="http://schemas.microsoft.com/office/drawing/2014/main" id="{FA5FA3C5-8568-407D-98FF-DD7585863D13}"/>
              </a:ext>
            </a:extLst>
          </p:cNvPr>
          <p:cNvCxnSpPr>
            <a:endCxn id="5" idx="3"/>
          </p:cNvCxnSpPr>
          <p:nvPr/>
        </p:nvCxnSpPr>
        <p:spPr>
          <a:xfrm rot="10800000" flipV="1">
            <a:off x="2579688" y="2347913"/>
            <a:ext cx="1168400" cy="885825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en angle 97">
            <a:extLst>
              <a:ext uri="{FF2B5EF4-FFF2-40B4-BE49-F238E27FC236}">
                <a16:creationId xmlns:a16="http://schemas.microsoft.com/office/drawing/2014/main" id="{9BC473F8-EF8C-4431-9454-CD5B2A85BF18}"/>
              </a:ext>
            </a:extLst>
          </p:cNvPr>
          <p:cNvCxnSpPr/>
          <p:nvPr/>
        </p:nvCxnSpPr>
        <p:spPr>
          <a:xfrm rot="10800000" flipV="1">
            <a:off x="2481263" y="3806825"/>
            <a:ext cx="909637" cy="598488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>
            <a:extLst>
              <a:ext uri="{FF2B5EF4-FFF2-40B4-BE49-F238E27FC236}">
                <a16:creationId xmlns:a16="http://schemas.microsoft.com/office/drawing/2014/main" id="{15A46492-2638-49E2-BD0D-0702A77E26D0}"/>
              </a:ext>
            </a:extLst>
          </p:cNvPr>
          <p:cNvCxnSpPr/>
          <p:nvPr/>
        </p:nvCxnSpPr>
        <p:spPr>
          <a:xfrm>
            <a:off x="2546350" y="4732338"/>
            <a:ext cx="1103313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necteur droit avec flèche 101">
            <a:extLst>
              <a:ext uri="{FF2B5EF4-FFF2-40B4-BE49-F238E27FC236}">
                <a16:creationId xmlns:a16="http://schemas.microsoft.com/office/drawing/2014/main" id="{A4038CEC-6EE3-4FD9-84B2-210E028A1E54}"/>
              </a:ext>
            </a:extLst>
          </p:cNvPr>
          <p:cNvCxnSpPr/>
          <p:nvPr/>
        </p:nvCxnSpPr>
        <p:spPr>
          <a:xfrm flipH="1">
            <a:off x="5016500" y="4732338"/>
            <a:ext cx="1298575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89" name="Rectangle 2">
            <a:extLst>
              <a:ext uri="{FF2B5EF4-FFF2-40B4-BE49-F238E27FC236}">
                <a16:creationId xmlns:a16="http://schemas.microsoft.com/office/drawing/2014/main" id="{305FB825-675D-4C70-AEFC-B489A2ABA0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573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Formation</a:t>
            </a: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Plongeur adulte</a:t>
            </a:r>
          </a:p>
        </p:txBody>
      </p:sp>
      <p:cxnSp>
        <p:nvCxnSpPr>
          <p:cNvPr id="31" name="Connecteur droit avec flèche 30">
            <a:extLst>
              <a:ext uri="{FF2B5EF4-FFF2-40B4-BE49-F238E27FC236}">
                <a16:creationId xmlns:a16="http://schemas.microsoft.com/office/drawing/2014/main" id="{550AD967-8932-47D1-8D98-7096D8F9E215}"/>
              </a:ext>
            </a:extLst>
          </p:cNvPr>
          <p:cNvCxnSpPr/>
          <p:nvPr/>
        </p:nvCxnSpPr>
        <p:spPr>
          <a:xfrm>
            <a:off x="2803525" y="1741488"/>
            <a:ext cx="90963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en angle 31">
            <a:extLst>
              <a:ext uri="{FF2B5EF4-FFF2-40B4-BE49-F238E27FC236}">
                <a16:creationId xmlns:a16="http://schemas.microsoft.com/office/drawing/2014/main" id="{1BFD7AE7-5F3A-4800-AC26-6DADBF94FA89}"/>
              </a:ext>
            </a:extLst>
          </p:cNvPr>
          <p:cNvCxnSpPr/>
          <p:nvPr/>
        </p:nvCxnSpPr>
        <p:spPr>
          <a:xfrm>
            <a:off x="5016500" y="4899025"/>
            <a:ext cx="974725" cy="793750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>
            <a:extLst>
              <a:ext uri="{FF2B5EF4-FFF2-40B4-BE49-F238E27FC236}">
                <a16:creationId xmlns:a16="http://schemas.microsoft.com/office/drawing/2014/main" id="{AAED3EE7-EA8E-4960-A0E1-00ED0771B6F5}"/>
              </a:ext>
            </a:extLst>
          </p:cNvPr>
          <p:cNvSpPr txBox="1"/>
          <p:nvPr/>
        </p:nvSpPr>
        <p:spPr>
          <a:xfrm>
            <a:off x="1149350" y="1481138"/>
            <a:ext cx="1624013" cy="37623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b="1" dirty="0">
                <a:latin typeface="+mj-lt"/>
                <a:cs typeface="Arial" charset="0"/>
              </a:rPr>
              <a:t>Baptême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pied de page 4">
            <a:extLst>
              <a:ext uri="{FF2B5EF4-FFF2-40B4-BE49-F238E27FC236}">
                <a16:creationId xmlns:a16="http://schemas.microsoft.com/office/drawing/2014/main" id="{A917BA77-9E6C-4BE8-A6A1-6ADC435A5B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17411" name="Rectangle 10">
            <a:extLst>
              <a:ext uri="{FF2B5EF4-FFF2-40B4-BE49-F238E27FC236}">
                <a16:creationId xmlns:a16="http://schemas.microsoft.com/office/drawing/2014/main" id="{AAA8161C-4896-49D9-A580-4E45112635A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6B0698-10EF-49C9-9DF3-93218F7BE71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049A5D-62D8-4C67-B92E-79CC4D79B048}"/>
              </a:ext>
            </a:extLst>
          </p:cNvPr>
          <p:cNvSpPr/>
          <p:nvPr/>
        </p:nvSpPr>
        <p:spPr>
          <a:xfrm>
            <a:off x="5724525" y="1773238"/>
            <a:ext cx="3024188" cy="8318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latin typeface="+mn-lt"/>
                <a:cs typeface="+mn-cs"/>
              </a:rPr>
              <a:t>Brevets d’encadrants: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+mn-lt"/>
                <a:cs typeface="+mn-cs"/>
              </a:rPr>
              <a:t>GP/N4 – DP/N5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42CA052-229C-4E38-9292-FBA5F509D49D}"/>
              </a:ext>
            </a:extLst>
          </p:cNvPr>
          <p:cNvSpPr/>
          <p:nvPr/>
        </p:nvSpPr>
        <p:spPr>
          <a:xfrm>
            <a:off x="250825" y="1844675"/>
            <a:ext cx="3746500" cy="83185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FFFF00"/>
                </a:solidFill>
                <a:latin typeface="+mn-lt"/>
                <a:cs typeface="+mn-cs"/>
              </a:rPr>
              <a:t>Accès brevets d’encadrant: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rgbClr val="FFFF00"/>
                </a:solidFill>
                <a:latin typeface="+mn-lt"/>
                <a:cs typeface="+mn-cs"/>
              </a:rPr>
              <a:t>PN3 (PA60) </a:t>
            </a:r>
          </a:p>
        </p:txBody>
      </p:sp>
      <p:sp>
        <p:nvSpPr>
          <p:cNvPr id="7" name="Flèche droite 6">
            <a:extLst>
              <a:ext uri="{FF2B5EF4-FFF2-40B4-BE49-F238E27FC236}">
                <a16:creationId xmlns:a16="http://schemas.microsoft.com/office/drawing/2014/main" id="{48B9F35D-1218-4297-8208-720804BA04BC}"/>
              </a:ext>
            </a:extLst>
          </p:cNvPr>
          <p:cNvSpPr/>
          <p:nvPr/>
        </p:nvSpPr>
        <p:spPr>
          <a:xfrm>
            <a:off x="4427538" y="2060575"/>
            <a:ext cx="979487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08E87FF-12D8-48D8-9B11-DE1E41D314BB}"/>
              </a:ext>
            </a:extLst>
          </p:cNvPr>
          <p:cNvSpPr txBox="1"/>
          <p:nvPr/>
        </p:nvSpPr>
        <p:spPr>
          <a:xfrm>
            <a:off x="1258888" y="2997200"/>
            <a:ext cx="4608512" cy="58420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Guide de Palanquée / N4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E34EDF0-76CF-41E4-BD45-127B971ABADA}"/>
              </a:ext>
            </a:extLst>
          </p:cNvPr>
          <p:cNvSpPr txBox="1"/>
          <p:nvPr/>
        </p:nvSpPr>
        <p:spPr>
          <a:xfrm>
            <a:off x="1187450" y="4868863"/>
            <a:ext cx="4968875" cy="58578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Directeur de Plongée / N5</a:t>
            </a:r>
          </a:p>
        </p:txBody>
      </p:sp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4C01DE0E-4211-4717-8BA5-CE134C8B06B6}"/>
              </a:ext>
            </a:extLst>
          </p:cNvPr>
          <p:cNvSpPr/>
          <p:nvPr/>
        </p:nvSpPr>
        <p:spPr>
          <a:xfrm>
            <a:off x="3635375" y="3789363"/>
            <a:ext cx="485775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3702EBB-DCD5-45AA-AA1B-B579D9671490}"/>
              </a:ext>
            </a:extLst>
          </p:cNvPr>
          <p:cNvSpPr txBox="1"/>
          <p:nvPr/>
        </p:nvSpPr>
        <p:spPr>
          <a:xfrm>
            <a:off x="6156325" y="5805488"/>
            <a:ext cx="2736850" cy="83026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2400" b="1" dirty="0">
                <a:latin typeface="+mj-lt"/>
                <a:cs typeface="Arial" charset="0"/>
              </a:rPr>
              <a:t>Vers cursus enseignement</a:t>
            </a:r>
          </a:p>
        </p:txBody>
      </p:sp>
      <p:sp>
        <p:nvSpPr>
          <p:cNvPr id="12" name="Flèche courbée vers la gauche 11">
            <a:extLst>
              <a:ext uri="{FF2B5EF4-FFF2-40B4-BE49-F238E27FC236}">
                <a16:creationId xmlns:a16="http://schemas.microsoft.com/office/drawing/2014/main" id="{BD6C8A3E-59F9-41BF-A9B0-4121C97D69CE}"/>
              </a:ext>
            </a:extLst>
          </p:cNvPr>
          <p:cNvSpPr/>
          <p:nvPr/>
        </p:nvSpPr>
        <p:spPr>
          <a:xfrm>
            <a:off x="7451725" y="3213100"/>
            <a:ext cx="731838" cy="24479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7420" name="Rectangle 2">
            <a:extLst>
              <a:ext uri="{FF2B5EF4-FFF2-40B4-BE49-F238E27FC236}">
                <a16:creationId xmlns:a16="http://schemas.microsoft.com/office/drawing/2014/main" id="{50B0BD9B-C059-4FB2-8514-9BBEFEF7F2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573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Formation Encadrant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u pied de page 4">
            <a:extLst>
              <a:ext uri="{FF2B5EF4-FFF2-40B4-BE49-F238E27FC236}">
                <a16:creationId xmlns:a16="http://schemas.microsoft.com/office/drawing/2014/main" id="{6BA71B3D-7BD8-42BA-9129-CCA053B3C8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19459" name="Rectangle 10">
            <a:extLst>
              <a:ext uri="{FF2B5EF4-FFF2-40B4-BE49-F238E27FC236}">
                <a16:creationId xmlns:a16="http://schemas.microsoft.com/office/drawing/2014/main" id="{C61DA132-278C-4CF7-8EE4-F3066CB64E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B24ACC-144D-41BA-BE7C-0ABDBFBBDA9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BFCCE05-1FD9-4427-BE72-F827B45AA257}"/>
              </a:ext>
            </a:extLst>
          </p:cNvPr>
          <p:cNvSpPr txBox="1"/>
          <p:nvPr/>
        </p:nvSpPr>
        <p:spPr>
          <a:xfrm>
            <a:off x="5580063" y="1687513"/>
            <a:ext cx="3097212" cy="8302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chemeClr val="bg1"/>
                </a:solidFill>
                <a:latin typeface="+mn-lt"/>
                <a:cs typeface="+mn-cs"/>
              </a:rPr>
              <a:t>Brevets d’enseignants: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dirty="0">
                <a:solidFill>
                  <a:schemeClr val="bg1"/>
                </a:solidFill>
                <a:latin typeface="+mn-lt"/>
                <a:cs typeface="+mn-cs"/>
              </a:rPr>
              <a:t>E1 - E2 - E3 - E4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C293551-0F27-4D05-A036-888EBFF2734A}"/>
              </a:ext>
            </a:extLst>
          </p:cNvPr>
          <p:cNvSpPr/>
          <p:nvPr/>
        </p:nvSpPr>
        <p:spPr>
          <a:xfrm>
            <a:off x="179388" y="1687513"/>
            <a:ext cx="3816350" cy="830262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FFFF00"/>
                </a:solidFill>
                <a:latin typeface="+mn-lt"/>
                <a:cs typeface="+mn-cs"/>
              </a:rPr>
              <a:t>Accès Brevets d’enseignant: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2400" b="1" dirty="0">
                <a:solidFill>
                  <a:srgbClr val="FFFF00"/>
                </a:solidFill>
                <a:latin typeface="+mn-lt"/>
                <a:cs typeface="+mn-cs"/>
              </a:rPr>
              <a:t>PN2 - GP/N4 – DP/N5</a:t>
            </a:r>
          </a:p>
        </p:txBody>
      </p:sp>
      <p:sp>
        <p:nvSpPr>
          <p:cNvPr id="5" name="Flèche droite 4">
            <a:extLst>
              <a:ext uri="{FF2B5EF4-FFF2-40B4-BE49-F238E27FC236}">
                <a16:creationId xmlns:a16="http://schemas.microsoft.com/office/drawing/2014/main" id="{96E0DDCF-A664-4225-959A-127479BFACC2}"/>
              </a:ext>
            </a:extLst>
          </p:cNvPr>
          <p:cNvSpPr/>
          <p:nvPr/>
        </p:nvSpPr>
        <p:spPr>
          <a:xfrm>
            <a:off x="4356100" y="1831975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EDB84C0-AEB6-4B0D-97B8-2F343D0B7E3D}"/>
              </a:ext>
            </a:extLst>
          </p:cNvPr>
          <p:cNvSpPr txBox="1"/>
          <p:nvPr/>
        </p:nvSpPr>
        <p:spPr>
          <a:xfrm>
            <a:off x="684213" y="3848100"/>
            <a:ext cx="1223962" cy="954088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800" b="1" dirty="0">
                <a:latin typeface="+mj-lt"/>
                <a:cs typeface="Arial" charset="0"/>
              </a:rPr>
              <a:t>GP/N4</a:t>
            </a:r>
          </a:p>
          <a:p>
            <a:pPr eaLnBrk="1" hangingPunct="1">
              <a:defRPr/>
            </a:pPr>
            <a:r>
              <a:rPr lang="fr-FR" sz="2800" b="1" dirty="0">
                <a:latin typeface="+mj-lt"/>
                <a:cs typeface="Arial" charset="0"/>
              </a:rPr>
              <a:t>DP/N5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029D2BA-33FB-42E1-B242-1A8CD8D5B9CF}"/>
              </a:ext>
            </a:extLst>
          </p:cNvPr>
          <p:cNvSpPr txBox="1"/>
          <p:nvPr/>
        </p:nvSpPr>
        <p:spPr>
          <a:xfrm>
            <a:off x="4356100" y="2840038"/>
            <a:ext cx="3744913" cy="57943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E1/initiateur club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33ECB86-A77B-4119-8A0C-2EE53F72BC3A}"/>
              </a:ext>
            </a:extLst>
          </p:cNvPr>
          <p:cNvSpPr txBox="1"/>
          <p:nvPr/>
        </p:nvSpPr>
        <p:spPr>
          <a:xfrm>
            <a:off x="4356100" y="3703638"/>
            <a:ext cx="4319588" cy="57943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E2/initiateur club + GP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08D9058-FD0F-47F9-96DA-C96115108581}"/>
              </a:ext>
            </a:extLst>
          </p:cNvPr>
          <p:cNvSpPr txBox="1"/>
          <p:nvPr/>
        </p:nvSpPr>
        <p:spPr>
          <a:xfrm>
            <a:off x="4356100" y="4495800"/>
            <a:ext cx="1655763" cy="579438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E3/MF1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8F3821C-705B-416A-A954-F79836A020A4}"/>
              </a:ext>
            </a:extLst>
          </p:cNvPr>
          <p:cNvSpPr txBox="1"/>
          <p:nvPr/>
        </p:nvSpPr>
        <p:spPr>
          <a:xfrm>
            <a:off x="4859338" y="5792788"/>
            <a:ext cx="1584325" cy="57943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E4/MF2</a:t>
            </a:r>
          </a:p>
        </p:txBody>
      </p:sp>
      <p:sp>
        <p:nvSpPr>
          <p:cNvPr id="11" name="Flèche droite 10">
            <a:extLst>
              <a:ext uri="{FF2B5EF4-FFF2-40B4-BE49-F238E27FC236}">
                <a16:creationId xmlns:a16="http://schemas.microsoft.com/office/drawing/2014/main" id="{168D786F-BDFC-4AC6-B03F-066622740E51}"/>
              </a:ext>
            </a:extLst>
          </p:cNvPr>
          <p:cNvSpPr/>
          <p:nvPr/>
        </p:nvSpPr>
        <p:spPr>
          <a:xfrm>
            <a:off x="2195513" y="2911475"/>
            <a:ext cx="1914525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574425D4-7888-4503-B24D-63350683CBFD}"/>
              </a:ext>
            </a:extLst>
          </p:cNvPr>
          <p:cNvSpPr txBox="1"/>
          <p:nvPr/>
        </p:nvSpPr>
        <p:spPr>
          <a:xfrm>
            <a:off x="7164388" y="4424363"/>
            <a:ext cx="1728787" cy="58896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Titre I.R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1A0A777-8C79-43B1-8434-94BF67D089F3}"/>
              </a:ext>
            </a:extLst>
          </p:cNvPr>
          <p:cNvSpPr txBox="1"/>
          <p:nvPr/>
        </p:nvSpPr>
        <p:spPr>
          <a:xfrm>
            <a:off x="7092950" y="5719763"/>
            <a:ext cx="1727200" cy="588962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Titre I.N</a:t>
            </a:r>
          </a:p>
        </p:txBody>
      </p:sp>
      <p:sp>
        <p:nvSpPr>
          <p:cNvPr id="20" name="Flèche vers le bas 19">
            <a:extLst>
              <a:ext uri="{FF2B5EF4-FFF2-40B4-BE49-F238E27FC236}">
                <a16:creationId xmlns:a16="http://schemas.microsoft.com/office/drawing/2014/main" id="{29C84837-D4FC-420D-B2A0-9AE78A3C8EFB}"/>
              </a:ext>
            </a:extLst>
          </p:cNvPr>
          <p:cNvSpPr/>
          <p:nvPr/>
        </p:nvSpPr>
        <p:spPr>
          <a:xfrm>
            <a:off x="7596188" y="5143500"/>
            <a:ext cx="341312" cy="547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3" name="Flèche droite 22">
            <a:extLst>
              <a:ext uri="{FF2B5EF4-FFF2-40B4-BE49-F238E27FC236}">
                <a16:creationId xmlns:a16="http://schemas.microsoft.com/office/drawing/2014/main" id="{E6545237-A258-48D9-82C4-14902DA6603C}"/>
              </a:ext>
            </a:extLst>
          </p:cNvPr>
          <p:cNvSpPr/>
          <p:nvPr/>
        </p:nvSpPr>
        <p:spPr>
          <a:xfrm>
            <a:off x="2125663" y="4157663"/>
            <a:ext cx="2130425" cy="4841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5" name="Flèche à angle droit 24">
            <a:extLst>
              <a:ext uri="{FF2B5EF4-FFF2-40B4-BE49-F238E27FC236}">
                <a16:creationId xmlns:a16="http://schemas.microsoft.com/office/drawing/2014/main" id="{60875A47-C4F7-4AC0-9B19-FE4038F92334}"/>
              </a:ext>
            </a:extLst>
          </p:cNvPr>
          <p:cNvSpPr/>
          <p:nvPr/>
        </p:nvSpPr>
        <p:spPr>
          <a:xfrm rot="5400000" flipH="1">
            <a:off x="6156325" y="4711700"/>
            <a:ext cx="1223963" cy="792163"/>
          </a:xfrm>
          <a:prstGeom prst="bentUpArrow">
            <a:avLst>
              <a:gd name="adj1" fmla="val 25000"/>
              <a:gd name="adj2" fmla="val 20968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E78D048-F32F-4D54-B25B-C404469C7DEB}"/>
              </a:ext>
            </a:extLst>
          </p:cNvPr>
          <p:cNvSpPr txBox="1"/>
          <p:nvPr/>
        </p:nvSpPr>
        <p:spPr>
          <a:xfrm>
            <a:off x="900113" y="2840038"/>
            <a:ext cx="935037" cy="528637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2800" b="1" dirty="0">
                <a:latin typeface="+mj-lt"/>
                <a:cs typeface="Arial" charset="0"/>
              </a:rPr>
              <a:t>PN2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8C998E2E-8723-4A21-8FE7-BDB077563E41}"/>
              </a:ext>
            </a:extLst>
          </p:cNvPr>
          <p:cNvSpPr txBox="1"/>
          <p:nvPr/>
        </p:nvSpPr>
        <p:spPr>
          <a:xfrm>
            <a:off x="3203575" y="5719763"/>
            <a:ext cx="792163" cy="579437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sz="3200" b="1" dirty="0">
                <a:latin typeface="+mj-lt"/>
                <a:cs typeface="Arial" charset="0"/>
              </a:rPr>
              <a:t>TSI</a:t>
            </a:r>
          </a:p>
        </p:txBody>
      </p:sp>
      <p:sp>
        <p:nvSpPr>
          <p:cNvPr id="22" name="Flèche à angle droit 21">
            <a:extLst>
              <a:ext uri="{FF2B5EF4-FFF2-40B4-BE49-F238E27FC236}">
                <a16:creationId xmlns:a16="http://schemas.microsoft.com/office/drawing/2014/main" id="{A6C90F0D-EE3C-4707-86C2-01031603E524}"/>
              </a:ext>
            </a:extLst>
          </p:cNvPr>
          <p:cNvSpPr/>
          <p:nvPr/>
        </p:nvSpPr>
        <p:spPr>
          <a:xfrm rot="10800000">
            <a:off x="3419475" y="4856163"/>
            <a:ext cx="850900" cy="73183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4" name="Flèche vers le bas 23">
            <a:extLst>
              <a:ext uri="{FF2B5EF4-FFF2-40B4-BE49-F238E27FC236}">
                <a16:creationId xmlns:a16="http://schemas.microsoft.com/office/drawing/2014/main" id="{2258BA3A-5DB3-4EC0-9794-90B043476211}"/>
              </a:ext>
            </a:extLst>
          </p:cNvPr>
          <p:cNvSpPr/>
          <p:nvPr/>
        </p:nvSpPr>
        <p:spPr>
          <a:xfrm>
            <a:off x="5435600" y="5143500"/>
            <a:ext cx="341313" cy="5476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8" name="Flèche droite 27">
            <a:extLst>
              <a:ext uri="{FF2B5EF4-FFF2-40B4-BE49-F238E27FC236}">
                <a16:creationId xmlns:a16="http://schemas.microsoft.com/office/drawing/2014/main" id="{E867A05A-92FA-4C85-B73C-1BB3039408FA}"/>
              </a:ext>
            </a:extLst>
          </p:cNvPr>
          <p:cNvSpPr/>
          <p:nvPr/>
        </p:nvSpPr>
        <p:spPr>
          <a:xfrm>
            <a:off x="4140200" y="5864225"/>
            <a:ext cx="698500" cy="495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9479" name="Rectangle 2">
            <a:extLst>
              <a:ext uri="{FF2B5EF4-FFF2-40B4-BE49-F238E27FC236}">
                <a16:creationId xmlns:a16="http://schemas.microsoft.com/office/drawing/2014/main" id="{5C1AB2FD-8540-4FBC-ABF6-A978A87D0B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573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Formation Enseignant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u pied de page 4">
            <a:extLst>
              <a:ext uri="{FF2B5EF4-FFF2-40B4-BE49-F238E27FC236}">
                <a16:creationId xmlns:a16="http://schemas.microsoft.com/office/drawing/2014/main" id="{071BCAE7-B864-4E0E-A341-32084FA6C75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Codep 92 - Stage Initial Initiateur - 2018</a:t>
            </a:r>
            <a:endParaRPr lang="fr-FR" altLang="fr-FR" sz="1200">
              <a:solidFill>
                <a:schemeClr val="tx1"/>
              </a:solidFill>
            </a:endParaRPr>
          </a:p>
        </p:txBody>
      </p:sp>
      <p:sp>
        <p:nvSpPr>
          <p:cNvPr id="21507" name="Rectangle 10">
            <a:extLst>
              <a:ext uri="{FF2B5EF4-FFF2-40B4-BE49-F238E27FC236}">
                <a16:creationId xmlns:a16="http://schemas.microsoft.com/office/drawing/2014/main" id="{108FE400-93F6-463C-989A-58D3293655B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F7F0C0-C4C8-413E-A500-06E0B81A9F6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 Box 2">
            <a:extLst>
              <a:ext uri="{FF2B5EF4-FFF2-40B4-BE49-F238E27FC236}">
                <a16:creationId xmlns:a16="http://schemas.microsoft.com/office/drawing/2014/main" id="{CD120C17-0240-45CD-8141-209FD1A7C4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989138"/>
            <a:ext cx="82359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Présentation des contenus fédéraux de formation</a:t>
            </a:r>
          </a:p>
        </p:txBody>
      </p:sp>
      <p:sp>
        <p:nvSpPr>
          <p:cNvPr id="21509" name="Text Box 7">
            <a:extLst>
              <a:ext uri="{FF2B5EF4-FFF2-40B4-BE49-F238E27FC236}">
                <a16:creationId xmlns:a16="http://schemas.microsoft.com/office/drawing/2014/main" id="{975244D2-DA90-42FA-B7BD-D480724B6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852738"/>
            <a:ext cx="8670925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solidFill>
                  <a:schemeClr val="tx2"/>
                </a:solidFill>
              </a:rPr>
              <a:t>Il en existe deux sortes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br>
              <a:rPr lang="fr-FR" altLang="fr-FR" sz="2800" dirty="0">
                <a:solidFill>
                  <a:schemeClr val="tx2"/>
                </a:solidFill>
              </a:rPr>
            </a:br>
            <a:r>
              <a:rPr lang="fr-FR" altLang="fr-FR" sz="2800" dirty="0">
                <a:solidFill>
                  <a:schemeClr val="tx2"/>
                </a:solidFill>
              </a:rPr>
              <a:t>            </a:t>
            </a:r>
            <a:r>
              <a:rPr lang="fr-FR" altLang="fr-FR" sz="2400" b="1" dirty="0">
                <a:solidFill>
                  <a:schemeClr val="tx2"/>
                </a:solidFill>
              </a:rPr>
              <a:t>Le mémento du plongeur </a:t>
            </a:r>
            <a:r>
              <a:rPr lang="fr-FR" altLang="fr-FR" sz="2400" dirty="0">
                <a:solidFill>
                  <a:schemeClr val="tx2"/>
                </a:solidFill>
              </a:rPr>
              <a:t>: guide à l’usage  de 		 	l’élève (10/2014 – </a:t>
            </a:r>
            <a:r>
              <a:rPr lang="fr-FR" altLang="fr-FR" sz="2400" dirty="0"/>
              <a:t>mises à jour régulières</a:t>
            </a:r>
            <a:r>
              <a:rPr lang="fr-FR" altLang="fr-FR" sz="2400" dirty="0">
                <a:solidFill>
                  <a:schemeClr val="tx2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solidFill>
                  <a:schemeClr val="tx2"/>
                </a:solidFill>
              </a:rPr>
              <a:t>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dirty="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dirty="0">
                <a:solidFill>
                  <a:schemeClr val="tx2"/>
                </a:solidFill>
              </a:rPr>
              <a:t>             </a:t>
            </a:r>
            <a:r>
              <a:rPr lang="fr-FR" altLang="fr-FR" sz="2400" b="1" dirty="0">
                <a:solidFill>
                  <a:schemeClr val="tx2"/>
                </a:solidFill>
              </a:rPr>
              <a:t>Le MFT </a:t>
            </a:r>
            <a:r>
              <a:rPr lang="fr-FR" altLang="fr-FR" sz="2400" dirty="0">
                <a:solidFill>
                  <a:schemeClr val="tx2"/>
                </a:solidFill>
              </a:rPr>
              <a:t>: guide à l’usage du moniteur </a:t>
            </a:r>
            <a:r>
              <a:rPr lang="fr-FR" altLang="fr-FR" sz="2400" dirty="0"/>
              <a:t>(mises à jour 	 	régulières)</a:t>
            </a:r>
          </a:p>
        </p:txBody>
      </p:sp>
      <p:sp>
        <p:nvSpPr>
          <p:cNvPr id="18" name="Flèche à angle droit 17">
            <a:extLst>
              <a:ext uri="{FF2B5EF4-FFF2-40B4-BE49-F238E27FC236}">
                <a16:creationId xmlns:a16="http://schemas.microsoft.com/office/drawing/2014/main" id="{F29B8EBA-2425-4B47-AB98-36D3785BF3A1}"/>
              </a:ext>
            </a:extLst>
          </p:cNvPr>
          <p:cNvSpPr/>
          <p:nvPr/>
        </p:nvSpPr>
        <p:spPr bwMode="auto">
          <a:xfrm rot="5400000">
            <a:off x="403225" y="3854451"/>
            <a:ext cx="777875" cy="647700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19" name="Flèche à angle droit 18">
            <a:extLst>
              <a:ext uri="{FF2B5EF4-FFF2-40B4-BE49-F238E27FC236}">
                <a16:creationId xmlns:a16="http://schemas.microsoft.com/office/drawing/2014/main" id="{409E44FE-C8A4-443E-9CCA-6816EA5FD162}"/>
              </a:ext>
            </a:extLst>
          </p:cNvPr>
          <p:cNvSpPr/>
          <p:nvPr/>
        </p:nvSpPr>
        <p:spPr bwMode="auto">
          <a:xfrm rot="5400000">
            <a:off x="402432" y="5655469"/>
            <a:ext cx="779462" cy="647700"/>
          </a:xfrm>
          <a:prstGeom prst="bentUp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Arial" charset="0"/>
            </a:endParaRPr>
          </a:p>
        </p:txBody>
      </p:sp>
      <p:sp>
        <p:nvSpPr>
          <p:cNvPr id="21512" name="Rectangle 2">
            <a:extLst>
              <a:ext uri="{FF2B5EF4-FFF2-40B4-BE49-F238E27FC236}">
                <a16:creationId xmlns:a16="http://schemas.microsoft.com/office/drawing/2014/main" id="{F1B66EA0-D63B-4163-982A-24FAC9A31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350" y="204788"/>
            <a:ext cx="639921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  <a:latin typeface="Arial" panose="020B0604020202020204" pitchFamily="34" charset="0"/>
              </a:rPr>
              <a:t>Cursus FFESSM 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1"/>
                </a:solidFill>
                <a:latin typeface="Arial" panose="020B0604020202020204" pitchFamily="34" charset="0"/>
              </a:rPr>
              <a:t>Contenu de formation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1_Masque Codep 9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Words>1145</Words>
  <Application>Microsoft Office PowerPoint</Application>
  <PresentationFormat>Affichage à l'écran (4:3)</PresentationFormat>
  <Paragraphs>249</Paragraphs>
  <Slides>26</Slides>
  <Notes>18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26</vt:i4>
      </vt:variant>
    </vt:vector>
  </HeadingPairs>
  <TitlesOfParts>
    <vt:vector size="31" baseType="lpstr">
      <vt:lpstr>Arial</vt:lpstr>
      <vt:lpstr>Calibri</vt:lpstr>
      <vt:lpstr>Wingdings</vt:lpstr>
      <vt:lpstr>1_Masque Codep 92</vt:lpstr>
      <vt:lpstr>Feuille de calcul</vt:lpstr>
      <vt:lpstr>Cursus FFESSM de formation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Cursus F.F.E.S.S.M</dc:title>
  <dc:creator>Patrick</dc:creator>
  <cp:lastModifiedBy>CORBEL Brigitte</cp:lastModifiedBy>
  <cp:revision>68</cp:revision>
  <dcterms:created xsi:type="dcterms:W3CDTF">2016-01-02T11:20:04Z</dcterms:created>
  <dcterms:modified xsi:type="dcterms:W3CDTF">2018-09-23T16:03:11Z</dcterms:modified>
</cp:coreProperties>
</file>