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notesMasterIdLst>
    <p:notesMasterId r:id="rId22"/>
  </p:notesMasterIdLst>
  <p:handoutMasterIdLst>
    <p:handoutMasterId r:id="rId23"/>
  </p:handoutMasterIdLst>
  <p:sldIdLst>
    <p:sldId id="256" r:id="rId3"/>
    <p:sldId id="404" r:id="rId4"/>
    <p:sldId id="405" r:id="rId5"/>
    <p:sldId id="421" r:id="rId6"/>
    <p:sldId id="335" r:id="rId7"/>
    <p:sldId id="408" r:id="rId8"/>
    <p:sldId id="423" r:id="rId9"/>
    <p:sldId id="409" r:id="rId10"/>
    <p:sldId id="410" r:id="rId11"/>
    <p:sldId id="411" r:id="rId12"/>
    <p:sldId id="414" r:id="rId13"/>
    <p:sldId id="413" r:id="rId14"/>
    <p:sldId id="415" r:id="rId15"/>
    <p:sldId id="416" r:id="rId16"/>
    <p:sldId id="420" r:id="rId17"/>
    <p:sldId id="422" r:id="rId18"/>
    <p:sldId id="418" r:id="rId19"/>
    <p:sldId id="419" r:id="rId20"/>
    <p:sldId id="425" r:id="rId21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400" b="1" u="sng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u="sng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u="sng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u="sng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u="sng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b="1" u="sng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b="1" u="sng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b="1" u="sng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b="1" u="sng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990099"/>
    <a:srgbClr val="FF9900"/>
    <a:srgbClr val="FFFF00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74" d="100"/>
          <a:sy n="74" d="100"/>
        </p:scale>
        <p:origin x="67" y="2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26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3343CD42-2CE8-4368-B683-05A1F3CAFDF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 u="none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C4313A92-1956-4568-AC59-B106176D57D3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 u="none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7F334C53-32F5-4595-97FD-623D3AD0DA85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 u="none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21" name="Rectangle 5">
            <a:extLst>
              <a:ext uri="{FF2B5EF4-FFF2-40B4-BE49-F238E27FC236}">
                <a16:creationId xmlns:a16="http://schemas.microsoft.com/office/drawing/2014/main" id="{71925F49-6BDA-40AF-A329-B8C792A6AACD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u="none" smtClean="0"/>
            </a:lvl1pPr>
          </a:lstStyle>
          <a:p>
            <a:pPr>
              <a:defRPr/>
            </a:pPr>
            <a:fld id="{D3DA1E5A-6A66-41EB-87F9-88506742BBD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>
            <a:extLst>
              <a:ext uri="{FF2B5EF4-FFF2-40B4-BE49-F238E27FC236}">
                <a16:creationId xmlns:a16="http://schemas.microsoft.com/office/drawing/2014/main" id="{5EF54706-E4EC-4CAD-8B54-D005B289CD9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6563" name="Rectangle 3">
            <a:extLst>
              <a:ext uri="{FF2B5EF4-FFF2-40B4-BE49-F238E27FC236}">
                <a16:creationId xmlns:a16="http://schemas.microsoft.com/office/drawing/2014/main" id="{8DEDB72E-A2B1-4EC0-A36A-08251F3B87C4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8DCC603D-7E8A-45F2-AD10-3AACF621838D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5" name="Rectangle 5">
            <a:extLst>
              <a:ext uri="{FF2B5EF4-FFF2-40B4-BE49-F238E27FC236}">
                <a16:creationId xmlns:a16="http://schemas.microsoft.com/office/drawing/2014/main" id="{8425BACB-9870-4645-A976-BBC50F5ACC84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6566" name="Rectangle 6">
            <a:extLst>
              <a:ext uri="{FF2B5EF4-FFF2-40B4-BE49-F238E27FC236}">
                <a16:creationId xmlns:a16="http://schemas.microsoft.com/office/drawing/2014/main" id="{9F6993D0-50B4-4583-AD9C-F7140B0E908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6567" name="Rectangle 7">
            <a:extLst>
              <a:ext uri="{FF2B5EF4-FFF2-40B4-BE49-F238E27FC236}">
                <a16:creationId xmlns:a16="http://schemas.microsoft.com/office/drawing/2014/main" id="{36776CF0-F7EE-4C68-87B4-8536769855C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D12BC4C7-C7CD-44F2-829D-E48A23F2665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e l'image des diapositives 1">
            <a:extLst>
              <a:ext uri="{FF2B5EF4-FFF2-40B4-BE49-F238E27FC236}">
                <a16:creationId xmlns:a16="http://schemas.microsoft.com/office/drawing/2014/main" id="{F6BD42D5-F68F-4BAF-BA39-EAE10C86B0C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Espace réservé des commentaires 2">
            <a:extLst>
              <a:ext uri="{FF2B5EF4-FFF2-40B4-BE49-F238E27FC236}">
                <a16:creationId xmlns:a16="http://schemas.microsoft.com/office/drawing/2014/main" id="{21380E4C-06DD-4042-9B37-2FB3D923D5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/>
          </a:p>
        </p:txBody>
      </p:sp>
      <p:sp>
        <p:nvSpPr>
          <p:cNvPr id="6148" name="Espace réservé du numéro de diapositive 3">
            <a:extLst>
              <a:ext uri="{FF2B5EF4-FFF2-40B4-BE49-F238E27FC236}">
                <a16:creationId xmlns:a16="http://schemas.microsoft.com/office/drawing/2014/main" id="{FF29391C-C093-4E98-82EA-C0DEAC32FAC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AE2F518-4CE3-485A-BF25-EC8CADAEFFD5}" type="slidenum">
              <a:rPr lang="fr-FR" altLang="fr-FR" sz="1200"/>
              <a:pPr/>
              <a:t>1</a:t>
            </a:fld>
            <a:endParaRPr lang="fr-FR" altLang="fr-FR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>
            <a:extLst>
              <a:ext uri="{FF2B5EF4-FFF2-40B4-BE49-F238E27FC236}">
                <a16:creationId xmlns:a16="http://schemas.microsoft.com/office/drawing/2014/main" id="{B97C46B1-9126-4B6E-8F0A-96BCE405B2D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8284160-FF11-402B-AA7A-FDCDE337D436}" type="slidenum">
              <a:rPr lang="fr-FR" altLang="fr-FR"/>
              <a:pPr>
                <a:spcBef>
                  <a:spcPct val="0"/>
                </a:spcBef>
              </a:pPr>
              <a:t>2</a:t>
            </a:fld>
            <a:endParaRPr lang="fr-FR" altLang="fr-FR"/>
          </a:p>
        </p:txBody>
      </p:sp>
      <p:sp>
        <p:nvSpPr>
          <p:cNvPr id="8195" name="Rectangle 2">
            <a:extLst>
              <a:ext uri="{FF2B5EF4-FFF2-40B4-BE49-F238E27FC236}">
                <a16:creationId xmlns:a16="http://schemas.microsoft.com/office/drawing/2014/main" id="{24327D09-A208-48FD-ABAA-E1CE2A951A7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4213"/>
            <a:ext cx="4576762" cy="3432175"/>
          </a:xfrm>
          <a:ln/>
        </p:spPr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0B1024C1-E48C-4A03-8C31-0E73C06D74F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341813"/>
            <a:ext cx="5029200" cy="41163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58" tIns="45729" rIns="91458" bIns="45729"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>
            <a:extLst>
              <a:ext uri="{FF2B5EF4-FFF2-40B4-BE49-F238E27FC236}">
                <a16:creationId xmlns:a16="http://schemas.microsoft.com/office/drawing/2014/main" id="{11599C18-9864-4042-A9F8-99BB5DD1665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1E0F0A2-D3F5-4557-8B3B-901194034BE5}" type="slidenum">
              <a:rPr lang="fr-FR" altLang="fr-FR"/>
              <a:pPr>
                <a:spcBef>
                  <a:spcPct val="0"/>
                </a:spcBef>
              </a:pPr>
              <a:t>5</a:t>
            </a:fld>
            <a:endParaRPr lang="fr-FR" altLang="fr-FR"/>
          </a:p>
        </p:txBody>
      </p:sp>
      <p:sp>
        <p:nvSpPr>
          <p:cNvPr id="12291" name="Rectangle 2">
            <a:extLst>
              <a:ext uri="{FF2B5EF4-FFF2-40B4-BE49-F238E27FC236}">
                <a16:creationId xmlns:a16="http://schemas.microsoft.com/office/drawing/2014/main" id="{00A6BF00-0078-499F-A7CF-F9844E54A80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2213" y="706438"/>
            <a:ext cx="4518025" cy="3389312"/>
          </a:xfrm>
          <a:ln/>
        </p:spPr>
      </p:sp>
      <p:sp>
        <p:nvSpPr>
          <p:cNvPr id="12292" name="Rectangle 3">
            <a:extLst>
              <a:ext uri="{FF2B5EF4-FFF2-40B4-BE49-F238E27FC236}">
                <a16:creationId xmlns:a16="http://schemas.microsoft.com/office/drawing/2014/main" id="{4B693F47-2372-4C49-8315-509958DF611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39800" y="4378325"/>
            <a:ext cx="5019675" cy="4097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693" tIns="46346" rIns="92693" bIns="46346"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E390AFBA-2D15-4815-B5F5-BF9B3C63545E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79BC5306-3022-4855-BFD8-AD818975AB5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425651-0227-46DC-9002-0B35A7D3A40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26664905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01A2C6DB-4341-404A-AD95-7010432BEF75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34F03BD4-F9B3-4425-8875-969FA6B6414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1A000-5E88-4659-A664-42F818C0BCD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111806436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442075" y="247650"/>
            <a:ext cx="2014538" cy="5889625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98463" y="247650"/>
            <a:ext cx="5891212" cy="58896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92ED6B9B-4E62-4684-A922-E7F1909A9CDD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AA74F2C0-DEC1-4657-8DF7-705F5D5B1DC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B45D5-804D-4859-86C9-B93F1573059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201504791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D31AE563-FC4F-4A63-B5B2-11948A6F247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DF191CC5-6CE0-4DA6-95E0-AE3F7F55DCD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889F54-B4B1-4254-8B98-A449B5134B4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963987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999390F6-26B5-4984-811B-B4410A708E4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ABC9587B-E99B-4DBC-AB74-8A28D36A3C8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A5BDC-179A-4E89-B14E-63BFA3A8B41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702955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7AA3A751-CD1C-4553-B515-141252F28AF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62F2F5BB-C91E-4756-8CD7-6646048E5FC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67A08-C7DF-477C-846A-BB50785D529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9221596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80AB9CD-3712-40F3-B462-E937714E9B3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76E86741-38DB-416D-BF6C-E3268ABE407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8927EF-20D5-4F55-A334-5BC195CE85B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611221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76C6506F-F1DD-437A-B918-9BC8607B760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BE2732B-2382-4BA2-9BBA-EB9A8510DAA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841787-C4A8-433B-8D5E-A8402EBA1B1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2443600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8734FA7E-6A8A-429B-97B8-625974B2493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B4CFE7D7-6ED9-43C6-AB2A-0D20C598F08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5A19A-9664-41DB-BAB6-A2A90D77986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7853681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AFE005F-EA34-4335-A6E9-FEF4B79D0C8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FE06DA66-382D-4355-8A14-BE8D9D4F96E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BAD1CC-F849-4566-B2FF-2B4293BFC7F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953798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752F4B5-5854-41C6-9F92-67628727A29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708768B4-2BC9-4B6E-B2BD-E67CD72F074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4DD348-8EAF-4824-8A91-A646746B0C5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131158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C5D80C6E-682B-4556-95F1-A7680365920A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4826EE81-5C3F-4BD8-9DF5-ABB901D67FD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E70C93-6B6E-49BF-9DDB-29BC658197C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861441024"/>
      </p:ext>
    </p:extLst>
  </p:cSld>
  <p:clrMapOvr>
    <a:masterClrMapping/>
  </p:clrMapOvr>
  <p:transition spd="slow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B7BB038-8FE3-4705-8073-25078C1F845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90EC21B2-9DF4-43FE-9C6E-6C18441EDDF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383F2E-7405-48A4-A4FC-5F476503592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6968596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282F051B-704E-4461-920D-174E83B354E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099BB065-590F-43F6-BBCE-9445247235F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D2545-2195-42EA-B123-B94D5B697F8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675340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881D8354-2FE6-4C05-8DE1-22EF870CBEC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F7DEBA40-E2B6-42D7-9263-E03A423CE6B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2CBBE8-08E3-4532-B833-4BC2383843A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237248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9">
            <a:extLst>
              <a:ext uri="{FF2B5EF4-FFF2-40B4-BE49-F238E27FC236}">
                <a16:creationId xmlns:a16="http://schemas.microsoft.com/office/drawing/2014/main" id="{362B601B-5973-4FE2-92B4-99683CC9DC0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4F85F799-0D8C-4D61-8CC3-DCA15C40DB1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68FA2D-31C9-4DCA-8110-D733EDF4149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256699402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4213" y="1484313"/>
            <a:ext cx="3810000" cy="4652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6613" y="1484313"/>
            <a:ext cx="3810000" cy="4652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80C09B9D-D9BE-4074-AECA-5B37202B43C7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FAF7B880-0135-412B-94C2-8B2637186AB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DC8C9A-A49F-4D5A-88E2-FBF1D461766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77767511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04A163A3-7084-4CB3-8DAC-AD7C04C8F6E6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51202B5D-1D43-42F9-8EA6-0BC53A40510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D4A48-6617-4E25-B77C-E8CBB922C63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79906587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0DB6B661-DD36-4868-985C-958BC0E6799F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" name="Rectangle 10">
            <a:extLst>
              <a:ext uri="{FF2B5EF4-FFF2-40B4-BE49-F238E27FC236}">
                <a16:creationId xmlns:a16="http://schemas.microsoft.com/office/drawing/2014/main" id="{2C9CC94A-EA98-413D-B400-11142FFA909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1C20E-D285-4157-91F9-EA582920E55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000587245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>
            <a:extLst>
              <a:ext uri="{FF2B5EF4-FFF2-40B4-BE49-F238E27FC236}">
                <a16:creationId xmlns:a16="http://schemas.microsoft.com/office/drawing/2014/main" id="{772F3639-3916-43A5-AFC1-5B47794A5C8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" name="Rectangle 10">
            <a:extLst>
              <a:ext uri="{FF2B5EF4-FFF2-40B4-BE49-F238E27FC236}">
                <a16:creationId xmlns:a16="http://schemas.microsoft.com/office/drawing/2014/main" id="{9A120E21-EB58-4568-A4AE-33996E80D04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462918-4569-4264-B374-E1AB9609895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847969950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B722D520-9E94-4603-BBB6-012473D7DCD0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FA35438B-265D-482E-B751-2EFB9A8141C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5C0BE1-B422-4C89-A044-B21F13832AE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411818469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9">
            <a:extLst>
              <a:ext uri="{FF2B5EF4-FFF2-40B4-BE49-F238E27FC236}">
                <a16:creationId xmlns:a16="http://schemas.microsoft.com/office/drawing/2014/main" id="{44FA7651-0586-4BDB-9D0B-0F3293E48FD2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D76AE181-F869-4D77-B65A-84701DAF48D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2420CA-A13F-497B-84F3-529BA813DDB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678703020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5D144902-6FF7-47B7-B53A-A6A5D1B3DC7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98463" y="24765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 du masque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14C76F8C-4B8E-4C65-8460-30D69B0121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84313"/>
            <a:ext cx="7772400" cy="4652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028" name="Line 7">
            <a:extLst>
              <a:ext uri="{FF2B5EF4-FFF2-40B4-BE49-F238E27FC236}">
                <a16:creationId xmlns:a16="http://schemas.microsoft.com/office/drawing/2014/main" id="{1A143EB0-26E7-4529-9130-F7DBB9401AD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1593850"/>
            <a:ext cx="9144000" cy="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33" name="Rectangle 9">
            <a:extLst>
              <a:ext uri="{FF2B5EF4-FFF2-40B4-BE49-F238E27FC236}">
                <a16:creationId xmlns:a16="http://schemas.microsoft.com/office/drawing/2014/main" id="{96BE7558-BEA0-4CBA-A7E8-945C8ABCE55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 u="none" smtClean="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F037B511-0C60-4943-9045-6A7A6EE0D47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 u="none" smtClean="0">
                <a:solidFill>
                  <a:schemeClr val="bg1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F27C4C09-C4C8-4061-BCB2-E3C745BCB07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slow"/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8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8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8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800" b="1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>
            <a:extLst>
              <a:ext uri="{FF2B5EF4-FFF2-40B4-BE49-F238E27FC236}">
                <a16:creationId xmlns:a16="http://schemas.microsoft.com/office/drawing/2014/main" id="{FBF8CD23-EFBE-4D46-9506-9D62C1A1BA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84313"/>
            <a:ext cx="7524750" cy="71437"/>
          </a:xfrm>
          <a:prstGeom prst="rect">
            <a:avLst/>
          </a:prstGeom>
          <a:solidFill>
            <a:srgbClr val="DBE5F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endParaRPr lang="fr-FR" altLang="fr-FR" sz="1800" b="0" u="none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1" name="Picture 8">
            <a:extLst>
              <a:ext uri="{FF2B5EF4-FFF2-40B4-BE49-F238E27FC236}">
                <a16:creationId xmlns:a16="http://schemas.microsoft.com/office/drawing/2014/main" id="{EC56A559-B301-430E-A5C9-70C8188967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269875"/>
            <a:ext cx="19431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Espace réservé du titre 1">
            <a:extLst>
              <a:ext uri="{FF2B5EF4-FFF2-40B4-BE49-F238E27FC236}">
                <a16:creationId xmlns:a16="http://schemas.microsoft.com/office/drawing/2014/main" id="{A037DDDA-A6D8-45D8-9F6C-2EF7CEA4501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63468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2053" name="Espace réservé du texte 2">
            <a:extLst>
              <a:ext uri="{FF2B5EF4-FFF2-40B4-BE49-F238E27FC236}">
                <a16:creationId xmlns:a16="http://schemas.microsoft.com/office/drawing/2014/main" id="{E6ABEBF8-E081-4983-9B2D-D734BCA2741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490C175B-C51F-4831-B546-F1C4E25C32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 u="none" smtClean="0">
                <a:latin typeface="+mn-lt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7895" name="Rectangle 7">
            <a:extLst>
              <a:ext uri="{FF2B5EF4-FFF2-40B4-BE49-F238E27FC236}">
                <a16:creationId xmlns:a16="http://schemas.microsoft.com/office/drawing/2014/main" id="{4E97CDDB-CA26-4632-81EB-E1F96163365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 u="none" smtClean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EC51BFF-BFA7-4B86-9B60-28A5F7781D3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2D4E77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2D4E77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2D4E77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2D4E77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2D4E77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2D4E77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1D2355F0-5D56-434A-9B96-D36B906FFEA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123" name="Espace réservé du numéro de diapositive 2">
            <a:extLst>
              <a:ext uri="{FF2B5EF4-FFF2-40B4-BE49-F238E27FC236}">
                <a16:creationId xmlns:a16="http://schemas.microsoft.com/office/drawing/2014/main" id="{F0A956BF-4566-4B30-863A-20BCA8CFA4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B89F5DDD-D862-4886-9E98-072B55FC7781}" type="slidenum">
              <a:rPr lang="fr-FR" altLang="fr-FR" sz="1200" b="0" u="none">
                <a:latin typeface="Arial" panose="020B0604020202020204" pitchFamily="34" charset="0"/>
              </a:rPr>
              <a:pPr/>
              <a:t>1</a:t>
            </a:fld>
            <a:endParaRPr lang="fr-FR" altLang="fr-FR" sz="1200" b="0" u="none">
              <a:latin typeface="Arial" panose="020B0604020202020204" pitchFamily="34" charset="0"/>
            </a:endParaRPr>
          </a:p>
        </p:txBody>
      </p:sp>
      <p:sp>
        <p:nvSpPr>
          <p:cNvPr id="5124" name="Espace réservé du numéro de diapositive 2">
            <a:extLst>
              <a:ext uri="{FF2B5EF4-FFF2-40B4-BE49-F238E27FC236}">
                <a16:creationId xmlns:a16="http://schemas.microsoft.com/office/drawing/2014/main" id="{CA320AD6-A6D9-43FF-8FC0-9DC5FF6B800B}"/>
              </a:ext>
            </a:extLst>
          </p:cNvPr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8F21A7B0-5B6C-40F6-BBBB-083511BB25B2}" type="slidenum">
              <a:rPr lang="fr-FR" altLang="fr-FR" sz="1400" b="0" u="none">
                <a:solidFill>
                  <a:schemeClr val="tx1"/>
                </a:solidFill>
                <a:latin typeface="Times New Roman" panose="02020603050405020304" pitchFamily="18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fr-FR" altLang="fr-FR" sz="1400" b="0" u="none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5125" name="Text Box 7">
            <a:extLst>
              <a:ext uri="{FF2B5EF4-FFF2-40B4-BE49-F238E27FC236}">
                <a16:creationId xmlns:a16="http://schemas.microsoft.com/office/drawing/2014/main" id="{5FA285A1-D95A-45AA-A117-2FB6AB4CD8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2708275"/>
            <a:ext cx="6046788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fr-FR" altLang="fr-FR" sz="4400" u="none">
                <a:solidFill>
                  <a:schemeClr val="bg1"/>
                </a:solidFill>
                <a:latin typeface="Calibri" panose="020F0502020204030204" pitchFamily="34" charset="0"/>
              </a:rPr>
              <a:t>Construire une séance de</a:t>
            </a:r>
          </a:p>
          <a:p>
            <a:pPr algn="ctr" eaLnBrk="1" hangingPunct="1"/>
            <a:r>
              <a:rPr lang="fr-FR" altLang="fr-FR" sz="4400" u="none">
                <a:solidFill>
                  <a:schemeClr val="bg1"/>
                </a:solidFill>
                <a:latin typeface="Calibri" panose="020F0502020204030204" pitchFamily="34" charset="0"/>
              </a:rPr>
              <a:t>pédagogie pratique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1">
            <a:extLst>
              <a:ext uri="{FF2B5EF4-FFF2-40B4-BE49-F238E27FC236}">
                <a16:creationId xmlns:a16="http://schemas.microsoft.com/office/drawing/2014/main" id="{7F58B275-56D7-4BD6-9B47-1FF7D72F3B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7411" name="Espace réservé du numéro de diapositive 2">
            <a:extLst>
              <a:ext uri="{FF2B5EF4-FFF2-40B4-BE49-F238E27FC236}">
                <a16:creationId xmlns:a16="http://schemas.microsoft.com/office/drawing/2014/main" id="{67DA2ADA-FC55-4517-88D9-7B767A12DE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4A91E23E-FDF3-47E1-A05E-1DD2EEC28C33}" type="slidenum">
              <a:rPr lang="fr-FR" altLang="fr-FR" sz="1200" b="0" u="none">
                <a:latin typeface="Arial" panose="020B0604020202020204" pitchFamily="34" charset="0"/>
              </a:rPr>
              <a:pPr/>
              <a:t>10</a:t>
            </a:fld>
            <a:endParaRPr lang="fr-FR" altLang="fr-FR" sz="1200" b="0" u="none">
              <a:latin typeface="Arial" panose="020B0604020202020204" pitchFamily="34" charset="0"/>
            </a:endParaRPr>
          </a:p>
        </p:txBody>
      </p:sp>
      <p:sp>
        <p:nvSpPr>
          <p:cNvPr id="17412" name="Rectangle 3">
            <a:extLst>
              <a:ext uri="{FF2B5EF4-FFF2-40B4-BE49-F238E27FC236}">
                <a16:creationId xmlns:a16="http://schemas.microsoft.com/office/drawing/2014/main" id="{692DAECB-3B45-4F8A-8169-BA9D266E140B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2636838"/>
            <a:ext cx="7772400" cy="3600450"/>
          </a:xfrm>
        </p:spPr>
        <p:txBody>
          <a:bodyPr/>
          <a:lstStyle/>
          <a:p>
            <a:pPr eaLnBrk="1" hangingPunct="1"/>
            <a:r>
              <a:rPr lang="fr-FR" altLang="fr-FR" sz="2800">
                <a:solidFill>
                  <a:schemeClr val="tx2"/>
                </a:solidFill>
              </a:rPr>
              <a:t>Explications à l’élève de l’organisation de la séance :</a:t>
            </a:r>
          </a:p>
          <a:p>
            <a:pPr lvl="1" eaLnBrk="1" hangingPunct="1"/>
            <a:r>
              <a:rPr lang="fr-FR" altLang="fr-FR">
                <a:solidFill>
                  <a:schemeClr val="tx2"/>
                </a:solidFill>
              </a:rPr>
              <a:t>Matériel utilisé</a:t>
            </a:r>
          </a:p>
          <a:p>
            <a:pPr lvl="1" eaLnBrk="1" hangingPunct="1"/>
            <a:r>
              <a:rPr lang="fr-FR" altLang="fr-FR">
                <a:solidFill>
                  <a:schemeClr val="tx2"/>
                </a:solidFill>
              </a:rPr>
              <a:t>Mise à l’eau</a:t>
            </a:r>
          </a:p>
          <a:p>
            <a:pPr lvl="1" eaLnBrk="1" hangingPunct="1"/>
            <a:r>
              <a:rPr lang="fr-FR" altLang="fr-FR">
                <a:solidFill>
                  <a:schemeClr val="tx2"/>
                </a:solidFill>
              </a:rPr>
              <a:t>Espace d’évolution</a:t>
            </a:r>
          </a:p>
          <a:p>
            <a:pPr lvl="1" eaLnBrk="1" hangingPunct="1"/>
            <a:r>
              <a:rPr lang="fr-FR" altLang="fr-FR">
                <a:solidFill>
                  <a:schemeClr val="tx2"/>
                </a:solidFill>
              </a:rPr>
              <a:t>Organisation de la palanquée</a:t>
            </a:r>
          </a:p>
          <a:p>
            <a:pPr lvl="1" eaLnBrk="1" hangingPunct="1"/>
            <a:r>
              <a:rPr lang="fr-FR" altLang="fr-FR">
                <a:solidFill>
                  <a:schemeClr val="tx2"/>
                </a:solidFill>
              </a:rPr>
              <a:t>Sortie du bassin</a:t>
            </a:r>
          </a:p>
        </p:txBody>
      </p:sp>
      <p:sp>
        <p:nvSpPr>
          <p:cNvPr id="17413" name="Text Box 6">
            <a:extLst>
              <a:ext uri="{FF2B5EF4-FFF2-40B4-BE49-F238E27FC236}">
                <a16:creationId xmlns:a16="http://schemas.microsoft.com/office/drawing/2014/main" id="{CDAF6E9C-853B-4155-A09A-059BFC1F73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6463" y="1916113"/>
            <a:ext cx="3671887" cy="519112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u="none">
                <a:solidFill>
                  <a:schemeClr val="bg1"/>
                </a:solidFill>
              </a:rPr>
              <a:t>Organisation  générale</a:t>
            </a:r>
          </a:p>
        </p:txBody>
      </p:sp>
      <p:sp>
        <p:nvSpPr>
          <p:cNvPr id="17414" name="Text Box 4">
            <a:extLst>
              <a:ext uri="{FF2B5EF4-FFF2-40B4-BE49-F238E27FC236}">
                <a16:creationId xmlns:a16="http://schemas.microsoft.com/office/drawing/2014/main" id="{B6184C80-7123-4349-824C-866E34F905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88913"/>
            <a:ext cx="604996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u="none">
                <a:solidFill>
                  <a:schemeClr val="bg1"/>
                </a:solidFill>
              </a:rPr>
              <a:t>Construire une séance de formation pratique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1">
            <a:extLst>
              <a:ext uri="{FF2B5EF4-FFF2-40B4-BE49-F238E27FC236}">
                <a16:creationId xmlns:a16="http://schemas.microsoft.com/office/drawing/2014/main" id="{F0F49B3A-6F1A-48A5-AE41-DE5353F7CE9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8435" name="Espace réservé du numéro de diapositive 2">
            <a:extLst>
              <a:ext uri="{FF2B5EF4-FFF2-40B4-BE49-F238E27FC236}">
                <a16:creationId xmlns:a16="http://schemas.microsoft.com/office/drawing/2014/main" id="{5A5A5539-7037-4775-9902-DCA9CBD41FA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898CA15A-CB1C-4B54-892A-DEA61DA4DB24}" type="slidenum">
              <a:rPr lang="fr-FR" altLang="fr-FR" sz="1200" b="0" u="none">
                <a:latin typeface="Arial" panose="020B0604020202020204" pitchFamily="34" charset="0"/>
              </a:rPr>
              <a:pPr/>
              <a:t>11</a:t>
            </a:fld>
            <a:endParaRPr lang="fr-FR" altLang="fr-FR" sz="1200" b="0" u="none">
              <a:latin typeface="Arial" panose="020B0604020202020204" pitchFamily="34" charset="0"/>
            </a:endParaRPr>
          </a:p>
        </p:txBody>
      </p:sp>
      <p:sp>
        <p:nvSpPr>
          <p:cNvPr id="18436" name="Espace réservé du numéro de diapositive 4">
            <a:extLst>
              <a:ext uri="{FF2B5EF4-FFF2-40B4-BE49-F238E27FC236}">
                <a16:creationId xmlns:a16="http://schemas.microsoft.com/office/drawing/2014/main" id="{12211DC1-8A46-4659-9F04-9F12FFBBF349}"/>
              </a:ext>
            </a:extLst>
          </p:cNvPr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7D834F74-7F79-4F2E-B42A-276B0E7E46FA}" type="slidenum">
              <a:rPr lang="fr-FR" altLang="fr-FR" sz="1400" b="0" u="none">
                <a:solidFill>
                  <a:schemeClr val="tx1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fr-FR" altLang="fr-FR" sz="1400" b="0" u="none">
              <a:solidFill>
                <a:schemeClr val="tx1"/>
              </a:solidFill>
            </a:endParaRPr>
          </a:p>
        </p:txBody>
      </p:sp>
      <p:sp>
        <p:nvSpPr>
          <p:cNvPr id="18437" name="Rectangle 3">
            <a:extLst>
              <a:ext uri="{FF2B5EF4-FFF2-40B4-BE49-F238E27FC236}">
                <a16:creationId xmlns:a16="http://schemas.microsoft.com/office/drawing/2014/main" id="{C0ED6347-3ACC-45CB-B5B6-EE83F6EFF1CB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2349500"/>
            <a:ext cx="7772400" cy="2881313"/>
          </a:xfrm>
        </p:spPr>
        <p:txBody>
          <a:bodyPr/>
          <a:lstStyle/>
          <a:p>
            <a:pPr eaLnBrk="1" hangingPunct="1"/>
            <a:r>
              <a:rPr lang="fr-FR" altLang="fr-FR"/>
              <a:t>C’est le corps de la séance, le moniteur décrit en détail :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/>
              <a:t>- le geste technique à réaliser,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/>
              <a:t>- l’exercice,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/>
              <a:t>- les actions à faire par l’élève.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fr-FR" altLang="fr-FR" sz="900"/>
          </a:p>
          <a:p>
            <a:pPr eaLnBrk="1" hangingPunct="1"/>
            <a:r>
              <a:rPr lang="fr-FR" altLang="fr-FR"/>
              <a:t>Donner à l’élève, tous les critères sur lesquels il sera évalué</a:t>
            </a:r>
          </a:p>
        </p:txBody>
      </p:sp>
      <p:sp>
        <p:nvSpPr>
          <p:cNvPr id="18438" name="Text Box 6">
            <a:extLst>
              <a:ext uri="{FF2B5EF4-FFF2-40B4-BE49-F238E27FC236}">
                <a16:creationId xmlns:a16="http://schemas.microsoft.com/office/drawing/2014/main" id="{82E5B252-3F06-4361-B85D-28E32B1BD1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1863" y="1773238"/>
            <a:ext cx="2592387" cy="519112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u="none">
                <a:solidFill>
                  <a:schemeClr val="bg1"/>
                </a:solidFill>
              </a:rPr>
              <a:t>Développement</a:t>
            </a:r>
          </a:p>
        </p:txBody>
      </p:sp>
      <p:sp>
        <p:nvSpPr>
          <p:cNvPr id="18439" name="Text Box 4">
            <a:extLst>
              <a:ext uri="{FF2B5EF4-FFF2-40B4-BE49-F238E27FC236}">
                <a16:creationId xmlns:a16="http://schemas.microsoft.com/office/drawing/2014/main" id="{760C30A8-3209-4A53-A2B9-2A74219429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88913"/>
            <a:ext cx="604996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u="none">
                <a:solidFill>
                  <a:schemeClr val="bg1"/>
                </a:solidFill>
              </a:rPr>
              <a:t>Construire une séance de formation pratique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1">
            <a:extLst>
              <a:ext uri="{FF2B5EF4-FFF2-40B4-BE49-F238E27FC236}">
                <a16:creationId xmlns:a16="http://schemas.microsoft.com/office/drawing/2014/main" id="{06028455-E32A-48EA-A730-7DBFF2896E8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9459" name="Espace réservé du numéro de diapositive 2">
            <a:extLst>
              <a:ext uri="{FF2B5EF4-FFF2-40B4-BE49-F238E27FC236}">
                <a16:creationId xmlns:a16="http://schemas.microsoft.com/office/drawing/2014/main" id="{F8662EAC-A768-45AD-8F51-9EBA59FE990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25A355FA-5E26-4F3D-BC2B-477C43745ACD}" type="slidenum">
              <a:rPr lang="fr-FR" altLang="fr-FR" sz="1200" b="0" u="none">
                <a:latin typeface="Arial" panose="020B0604020202020204" pitchFamily="34" charset="0"/>
              </a:rPr>
              <a:pPr/>
              <a:t>12</a:t>
            </a:fld>
            <a:endParaRPr lang="fr-FR" altLang="fr-FR" sz="1200" b="0" u="none">
              <a:latin typeface="Arial" panose="020B0604020202020204" pitchFamily="34" charset="0"/>
            </a:endParaRPr>
          </a:p>
        </p:txBody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5BFE9257-BE29-4581-BCE8-3B0D8114F81F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2276475"/>
            <a:ext cx="7772400" cy="2447925"/>
          </a:xfrm>
        </p:spPr>
        <p:txBody>
          <a:bodyPr/>
          <a:lstStyle/>
          <a:p>
            <a:pPr eaLnBrk="1" hangingPunct="1"/>
            <a:r>
              <a:rPr lang="fr-FR" altLang="fr-FR" sz="2800"/>
              <a:t>Donner à l’élève toutes les consignes de sécurité nécessaires à la prévention des accidents</a:t>
            </a:r>
          </a:p>
          <a:p>
            <a:pPr eaLnBrk="1" hangingPunct="1"/>
            <a:r>
              <a:rPr lang="fr-FR" altLang="fr-FR" sz="2800"/>
              <a:t>Ces informations peuvent être un rappel</a:t>
            </a:r>
          </a:p>
          <a:p>
            <a:pPr eaLnBrk="1" hangingPunct="1"/>
            <a:r>
              <a:rPr lang="fr-FR" altLang="fr-FR" sz="2800"/>
              <a:t>Il n’est jamais inutile de rappeler comment on se préserve des accidents</a:t>
            </a:r>
          </a:p>
        </p:txBody>
      </p:sp>
      <p:sp>
        <p:nvSpPr>
          <p:cNvPr id="19461" name="Text Box 6">
            <a:extLst>
              <a:ext uri="{FF2B5EF4-FFF2-40B4-BE49-F238E27FC236}">
                <a16:creationId xmlns:a16="http://schemas.microsoft.com/office/drawing/2014/main" id="{388C6776-1F66-406B-B1BF-091A5073BC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59563" y="1700213"/>
            <a:ext cx="1871662" cy="519112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u="none">
                <a:solidFill>
                  <a:schemeClr val="tx1"/>
                </a:solidFill>
              </a:rPr>
              <a:t>Sécurité</a:t>
            </a:r>
          </a:p>
        </p:txBody>
      </p:sp>
      <p:sp>
        <p:nvSpPr>
          <p:cNvPr id="19462" name="Text Box 7">
            <a:extLst>
              <a:ext uri="{FF2B5EF4-FFF2-40B4-BE49-F238E27FC236}">
                <a16:creationId xmlns:a16="http://schemas.microsoft.com/office/drawing/2014/main" id="{D21B9E26-3C0D-45FB-8F33-8EC89146D3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450" y="5084763"/>
            <a:ext cx="7345363" cy="955675"/>
          </a:xfrm>
          <a:prstGeom prst="rect">
            <a:avLst/>
          </a:prstGeom>
          <a:solidFill>
            <a:srgbClr val="007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 u="none">
                <a:solidFill>
                  <a:schemeClr val="bg1"/>
                </a:solidFill>
              </a:rPr>
              <a:t>Précautions à prendre par le moniteur pour assurer la sécurité des élèves et la sienne</a:t>
            </a:r>
          </a:p>
        </p:txBody>
      </p:sp>
      <p:sp>
        <p:nvSpPr>
          <p:cNvPr id="19463" name="Text Box 4">
            <a:extLst>
              <a:ext uri="{FF2B5EF4-FFF2-40B4-BE49-F238E27FC236}">
                <a16:creationId xmlns:a16="http://schemas.microsoft.com/office/drawing/2014/main" id="{9EE22EB1-571C-4C8E-93A4-5DF3A4D8C9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88913"/>
            <a:ext cx="604996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u="none">
                <a:solidFill>
                  <a:schemeClr val="bg1"/>
                </a:solidFill>
              </a:rPr>
              <a:t>Construire une séance de formation pratique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3F88E4A0-74A9-421F-B9D0-EAF565DF749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0483" name="Espace réservé du numéro de diapositive 2">
            <a:extLst>
              <a:ext uri="{FF2B5EF4-FFF2-40B4-BE49-F238E27FC236}">
                <a16:creationId xmlns:a16="http://schemas.microsoft.com/office/drawing/2014/main" id="{89788A8A-7417-43DD-B5B9-26E784A8959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E569E2BB-73CC-426C-A0FB-FB622042CA56}" type="slidenum">
              <a:rPr lang="fr-FR" altLang="fr-FR" sz="1200" b="0" u="none">
                <a:latin typeface="Arial" panose="020B0604020202020204" pitchFamily="34" charset="0"/>
              </a:rPr>
              <a:pPr/>
              <a:t>13</a:t>
            </a:fld>
            <a:endParaRPr lang="fr-FR" altLang="fr-FR" sz="1200" b="0" u="none">
              <a:latin typeface="Arial" panose="020B0604020202020204" pitchFamily="34" charset="0"/>
            </a:endParaRPr>
          </a:p>
        </p:txBody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EAF7A7B4-B122-449F-83C4-03A59D772196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755650" y="3429000"/>
            <a:ext cx="7772400" cy="13684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r-FR" altLang="fr-FR" sz="2800">
                <a:solidFill>
                  <a:schemeClr val="tx2"/>
                </a:solidFill>
              </a:rPr>
              <a:t>C’est le lieu où l’élève est le plus réceptif, il faut lui donner le maximum d’informations</a:t>
            </a:r>
          </a:p>
        </p:txBody>
      </p:sp>
      <p:sp>
        <p:nvSpPr>
          <p:cNvPr id="20485" name="Text Box 6">
            <a:extLst>
              <a:ext uri="{FF2B5EF4-FFF2-40B4-BE49-F238E27FC236}">
                <a16:creationId xmlns:a16="http://schemas.microsoft.com/office/drawing/2014/main" id="{2DABF60E-3780-4793-91CB-C0228BC6E0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6325" y="1700213"/>
            <a:ext cx="2808288" cy="519112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u="none">
                <a:solidFill>
                  <a:schemeClr val="bg1"/>
                </a:solidFill>
              </a:rPr>
              <a:t>Développement</a:t>
            </a:r>
          </a:p>
        </p:txBody>
      </p:sp>
      <p:sp>
        <p:nvSpPr>
          <p:cNvPr id="20486" name="Text Box 9">
            <a:extLst>
              <a:ext uri="{FF2B5EF4-FFF2-40B4-BE49-F238E27FC236}">
                <a16:creationId xmlns:a16="http://schemas.microsoft.com/office/drawing/2014/main" id="{F9631E44-98B3-4645-A50D-AA5BB3004E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4988" y="2349500"/>
            <a:ext cx="3529012" cy="519113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u="none">
                <a:solidFill>
                  <a:schemeClr val="bg1"/>
                </a:solidFill>
              </a:rPr>
              <a:t>Explications au sec</a:t>
            </a:r>
          </a:p>
        </p:txBody>
      </p:sp>
      <p:sp>
        <p:nvSpPr>
          <p:cNvPr id="20487" name="Rectangle 10">
            <a:extLst>
              <a:ext uri="{FF2B5EF4-FFF2-40B4-BE49-F238E27FC236}">
                <a16:creationId xmlns:a16="http://schemas.microsoft.com/office/drawing/2014/main" id="{62B761B8-DB94-4831-8B1B-973F81FFDC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4437063"/>
            <a:ext cx="777240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fr-FR" altLang="fr-FR" sz="2800" b="0" u="none">
                <a:solidFill>
                  <a:schemeClr val="tx2"/>
                </a:solidFill>
              </a:rPr>
              <a:t>Explications détaillées de l’exercice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fr-FR" altLang="fr-FR" sz="2800" b="0" u="none">
                <a:solidFill>
                  <a:schemeClr val="tx2"/>
                </a:solidFill>
              </a:rPr>
              <a:t>Présentation des critères d’évaluation</a:t>
            </a:r>
          </a:p>
        </p:txBody>
      </p:sp>
      <p:sp>
        <p:nvSpPr>
          <p:cNvPr id="20488" name="Text Box 4">
            <a:extLst>
              <a:ext uri="{FF2B5EF4-FFF2-40B4-BE49-F238E27FC236}">
                <a16:creationId xmlns:a16="http://schemas.microsoft.com/office/drawing/2014/main" id="{3E64F3AC-7C52-4E0C-8760-BD52709876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88913"/>
            <a:ext cx="604996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u="none">
                <a:solidFill>
                  <a:schemeClr val="bg1"/>
                </a:solidFill>
              </a:rPr>
              <a:t>Construire une séance de formation pratique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1">
            <a:extLst>
              <a:ext uri="{FF2B5EF4-FFF2-40B4-BE49-F238E27FC236}">
                <a16:creationId xmlns:a16="http://schemas.microsoft.com/office/drawing/2014/main" id="{7F92F53A-3417-46DE-82C8-016C9B3E269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1507" name="Espace réservé du numéro de diapositive 2">
            <a:extLst>
              <a:ext uri="{FF2B5EF4-FFF2-40B4-BE49-F238E27FC236}">
                <a16:creationId xmlns:a16="http://schemas.microsoft.com/office/drawing/2014/main" id="{E6AA5152-B56F-4AEF-A280-811411E21C2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6E3A8DB2-B800-40F3-8254-057B8E6FC4DD}" type="slidenum">
              <a:rPr lang="fr-FR" altLang="fr-FR" sz="1200" b="0" u="none">
                <a:latin typeface="Arial" panose="020B0604020202020204" pitchFamily="34" charset="0"/>
              </a:rPr>
              <a:pPr/>
              <a:t>14</a:t>
            </a:fld>
            <a:endParaRPr lang="fr-FR" altLang="fr-FR" sz="1200" b="0" u="none">
              <a:latin typeface="Arial" panose="020B0604020202020204" pitchFamily="34" charset="0"/>
            </a:endParaRPr>
          </a:p>
        </p:txBody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49425F0C-033A-406C-AC0D-ADF81469E008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827088" y="4221163"/>
            <a:ext cx="7700962" cy="1152525"/>
          </a:xfrm>
        </p:spPr>
        <p:txBody>
          <a:bodyPr/>
          <a:lstStyle/>
          <a:p>
            <a:pPr eaLnBrk="1" hangingPunct="1"/>
            <a:r>
              <a:rPr lang="fr-FR" altLang="fr-FR" sz="2800"/>
              <a:t>Rappel de la sécurité et des points importants</a:t>
            </a:r>
          </a:p>
        </p:txBody>
      </p:sp>
      <p:sp>
        <p:nvSpPr>
          <p:cNvPr id="21509" name="Text Box 6">
            <a:extLst>
              <a:ext uri="{FF2B5EF4-FFF2-40B4-BE49-F238E27FC236}">
                <a16:creationId xmlns:a16="http://schemas.microsoft.com/office/drawing/2014/main" id="{80E0CD80-A4B8-4EBA-A8C5-7B139B61CB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40450" y="1773238"/>
            <a:ext cx="2665413" cy="519112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u="none">
                <a:solidFill>
                  <a:schemeClr val="bg1"/>
                </a:solidFill>
              </a:rPr>
              <a:t>Développement</a:t>
            </a:r>
          </a:p>
        </p:txBody>
      </p:sp>
      <p:sp>
        <p:nvSpPr>
          <p:cNvPr id="21510" name="Text Box 9">
            <a:extLst>
              <a:ext uri="{FF2B5EF4-FFF2-40B4-BE49-F238E27FC236}">
                <a16:creationId xmlns:a16="http://schemas.microsoft.com/office/drawing/2014/main" id="{FF976B03-C287-4E80-9CB6-E114ACC81F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2500" y="2708275"/>
            <a:ext cx="5327650" cy="519113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u="none">
                <a:solidFill>
                  <a:schemeClr val="bg1"/>
                </a:solidFill>
              </a:rPr>
              <a:t>Rappels juste avant la mise à l’eau</a:t>
            </a:r>
          </a:p>
        </p:txBody>
      </p:sp>
      <p:sp>
        <p:nvSpPr>
          <p:cNvPr id="21511" name="Text Box 4">
            <a:extLst>
              <a:ext uri="{FF2B5EF4-FFF2-40B4-BE49-F238E27FC236}">
                <a16:creationId xmlns:a16="http://schemas.microsoft.com/office/drawing/2014/main" id="{79062625-426C-41BD-B91D-F02123E541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88913"/>
            <a:ext cx="604996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u="none">
                <a:solidFill>
                  <a:schemeClr val="bg1"/>
                </a:solidFill>
              </a:rPr>
              <a:t>Construire une séance de formation pratique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C4FB3921-9024-4014-8D35-717BEE6CFBA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2531" name="Espace réservé du numéro de diapositive 2">
            <a:extLst>
              <a:ext uri="{FF2B5EF4-FFF2-40B4-BE49-F238E27FC236}">
                <a16:creationId xmlns:a16="http://schemas.microsoft.com/office/drawing/2014/main" id="{F4B980C8-7131-4694-9341-479FE6CC28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A9D3094D-BE4D-49D4-8D63-02255FB213FE}" type="slidenum">
              <a:rPr lang="fr-FR" altLang="fr-FR" sz="1200" b="0" u="none">
                <a:latin typeface="Arial" panose="020B0604020202020204" pitchFamily="34" charset="0"/>
              </a:rPr>
              <a:pPr/>
              <a:t>15</a:t>
            </a:fld>
            <a:endParaRPr lang="fr-FR" altLang="fr-FR" sz="1200" b="0" u="none">
              <a:latin typeface="Arial" panose="020B0604020202020204" pitchFamily="34" charset="0"/>
            </a:endParaRPr>
          </a:p>
        </p:txBody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56F35FF5-D342-41DD-9819-DF0F7399415B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3716338"/>
            <a:ext cx="8353425" cy="1081087"/>
          </a:xfrm>
        </p:spPr>
        <p:txBody>
          <a:bodyPr/>
          <a:lstStyle/>
          <a:p>
            <a:pPr eaLnBrk="1" hangingPunct="1"/>
            <a:r>
              <a:rPr lang="fr-FR" altLang="fr-FR" sz="2800">
                <a:solidFill>
                  <a:schemeClr val="tx2"/>
                </a:solidFill>
              </a:rPr>
              <a:t>Exécutions par l’élève des exercices présentés précédemment</a:t>
            </a:r>
          </a:p>
        </p:txBody>
      </p:sp>
      <p:sp>
        <p:nvSpPr>
          <p:cNvPr id="22533" name="Text Box 6">
            <a:extLst>
              <a:ext uri="{FF2B5EF4-FFF2-40B4-BE49-F238E27FC236}">
                <a16:creationId xmlns:a16="http://schemas.microsoft.com/office/drawing/2014/main" id="{FF041895-3963-4F74-823E-8C4A0B9BFC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7763" y="1844675"/>
            <a:ext cx="2593975" cy="519113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u="none">
                <a:solidFill>
                  <a:schemeClr val="bg1"/>
                </a:solidFill>
              </a:rPr>
              <a:t>Développement</a:t>
            </a:r>
          </a:p>
        </p:txBody>
      </p:sp>
      <p:sp>
        <p:nvSpPr>
          <p:cNvPr id="22534" name="Text Box 9">
            <a:extLst>
              <a:ext uri="{FF2B5EF4-FFF2-40B4-BE49-F238E27FC236}">
                <a16:creationId xmlns:a16="http://schemas.microsoft.com/office/drawing/2014/main" id="{FA0CE76B-EAB9-48A2-8D62-66AF0E7F46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9675" y="2492375"/>
            <a:ext cx="3816350" cy="519113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u="none">
                <a:solidFill>
                  <a:schemeClr val="bg1"/>
                </a:solidFill>
              </a:rPr>
              <a:t>Déroulement dans l’eau</a:t>
            </a:r>
          </a:p>
        </p:txBody>
      </p:sp>
      <p:sp>
        <p:nvSpPr>
          <p:cNvPr id="22535" name="Text Box 10">
            <a:extLst>
              <a:ext uri="{FF2B5EF4-FFF2-40B4-BE49-F238E27FC236}">
                <a16:creationId xmlns:a16="http://schemas.microsoft.com/office/drawing/2014/main" id="{25379498-050D-431D-9766-4DBC4AE809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725" y="5014913"/>
            <a:ext cx="576103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1313" indent="-3413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fr-FR" altLang="fr-FR" sz="2800" b="0" u="none">
                <a:solidFill>
                  <a:schemeClr val="tx2"/>
                </a:solidFill>
              </a:rPr>
              <a:t>Corrections par le moniteur</a:t>
            </a:r>
          </a:p>
        </p:txBody>
      </p:sp>
      <p:sp>
        <p:nvSpPr>
          <p:cNvPr id="22536" name="Text Box 4">
            <a:extLst>
              <a:ext uri="{FF2B5EF4-FFF2-40B4-BE49-F238E27FC236}">
                <a16:creationId xmlns:a16="http://schemas.microsoft.com/office/drawing/2014/main" id="{C6ABDE5E-AA76-4719-B569-682247845F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88913"/>
            <a:ext cx="604996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u="none">
                <a:solidFill>
                  <a:schemeClr val="bg1"/>
                </a:solidFill>
              </a:rPr>
              <a:t>Construire une séance de formation pratique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1">
            <a:extLst>
              <a:ext uri="{FF2B5EF4-FFF2-40B4-BE49-F238E27FC236}">
                <a16:creationId xmlns:a16="http://schemas.microsoft.com/office/drawing/2014/main" id="{FA3E73F1-D5D9-449A-BE6A-4E190091FED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3555" name="Espace réservé du numéro de diapositive 2">
            <a:extLst>
              <a:ext uri="{FF2B5EF4-FFF2-40B4-BE49-F238E27FC236}">
                <a16:creationId xmlns:a16="http://schemas.microsoft.com/office/drawing/2014/main" id="{F390C203-D876-4B69-8999-6D9F55C40BD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B9BB9645-F4AD-4AD7-8116-510941C210EC}" type="slidenum">
              <a:rPr lang="fr-FR" altLang="fr-FR" sz="1200" b="0" u="none">
                <a:latin typeface="Arial" panose="020B0604020202020204" pitchFamily="34" charset="0"/>
              </a:rPr>
              <a:pPr/>
              <a:t>16</a:t>
            </a:fld>
            <a:endParaRPr lang="fr-FR" altLang="fr-FR" sz="1200" b="0" u="none">
              <a:latin typeface="Arial" panose="020B0604020202020204" pitchFamily="34" charset="0"/>
            </a:endParaRPr>
          </a:p>
        </p:txBody>
      </p:sp>
      <p:sp>
        <p:nvSpPr>
          <p:cNvPr id="23556" name="Text Box 6">
            <a:extLst>
              <a:ext uri="{FF2B5EF4-FFF2-40B4-BE49-F238E27FC236}">
                <a16:creationId xmlns:a16="http://schemas.microsoft.com/office/drawing/2014/main" id="{0F89983E-7BD6-4433-8EB3-6710F838F9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6325" y="2060575"/>
            <a:ext cx="1871663" cy="519113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u="none">
                <a:solidFill>
                  <a:schemeClr val="bg1"/>
                </a:solidFill>
              </a:rPr>
              <a:t>Evaluation</a:t>
            </a:r>
          </a:p>
        </p:txBody>
      </p:sp>
      <p:sp>
        <p:nvSpPr>
          <p:cNvPr id="23557" name="ZoneTexte 6">
            <a:extLst>
              <a:ext uri="{FF2B5EF4-FFF2-40B4-BE49-F238E27FC236}">
                <a16:creationId xmlns:a16="http://schemas.microsoft.com/office/drawing/2014/main" id="{D4A917DB-23BF-4D92-A698-D73CA620F8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3573463"/>
            <a:ext cx="7920038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0" u="none">
                <a:solidFill>
                  <a:schemeClr val="tx2"/>
                </a:solidFill>
              </a:rPr>
              <a:t>Indispensable pour vérifier que les élèves ont bien compris le message.</a:t>
            </a:r>
          </a:p>
        </p:txBody>
      </p:sp>
      <p:sp>
        <p:nvSpPr>
          <p:cNvPr id="23558" name="Text Box 4">
            <a:extLst>
              <a:ext uri="{FF2B5EF4-FFF2-40B4-BE49-F238E27FC236}">
                <a16:creationId xmlns:a16="http://schemas.microsoft.com/office/drawing/2014/main" id="{67DD1326-C9A2-4BDC-840C-5BFD9FE132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88913"/>
            <a:ext cx="604996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u="none">
                <a:solidFill>
                  <a:schemeClr val="bg1"/>
                </a:solidFill>
              </a:rPr>
              <a:t>Construire une séance de formation pratique</a:t>
            </a: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1">
            <a:extLst>
              <a:ext uri="{FF2B5EF4-FFF2-40B4-BE49-F238E27FC236}">
                <a16:creationId xmlns:a16="http://schemas.microsoft.com/office/drawing/2014/main" id="{0E10BB39-2B4D-4079-A5EF-96FC85A0D45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4579" name="Espace réservé du numéro de diapositive 2">
            <a:extLst>
              <a:ext uri="{FF2B5EF4-FFF2-40B4-BE49-F238E27FC236}">
                <a16:creationId xmlns:a16="http://schemas.microsoft.com/office/drawing/2014/main" id="{58788453-4170-4BEE-B076-8F418414DB7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DAD9D669-AAC3-4109-9433-2E35505A6184}" type="slidenum">
              <a:rPr lang="fr-FR" altLang="fr-FR" sz="1200" b="0" u="none">
                <a:latin typeface="Arial" panose="020B0604020202020204" pitchFamily="34" charset="0"/>
              </a:rPr>
              <a:pPr/>
              <a:t>17</a:t>
            </a:fld>
            <a:endParaRPr lang="fr-FR" altLang="fr-FR" sz="1200" b="0" u="none">
              <a:latin typeface="Arial" panose="020B0604020202020204" pitchFamily="34" charset="0"/>
            </a:endParaRPr>
          </a:p>
        </p:txBody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E8560905-6522-4793-A2D2-04CB89A83C21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2781300"/>
            <a:ext cx="8642350" cy="324167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r-FR" altLang="fr-FR" sz="2800">
                <a:solidFill>
                  <a:schemeClr val="tx2"/>
                </a:solidFill>
              </a:rPr>
              <a:t>Effectué en surface ou de retour au sec, il permet au moniteur d’informer le ou les élèves sur le comportement qu’ils ont eu durant la séance</a:t>
            </a:r>
          </a:p>
          <a:p>
            <a:pPr eaLnBrk="1" hangingPunct="1">
              <a:lnSpc>
                <a:spcPct val="90000"/>
              </a:lnSpc>
            </a:pPr>
            <a:r>
              <a:rPr lang="fr-FR" altLang="fr-FR" sz="2800">
                <a:solidFill>
                  <a:schemeClr val="tx2"/>
                </a:solidFill>
              </a:rPr>
              <a:t>Toutes les remarques (positives ou négatives), doivent être comprises par l’élève</a:t>
            </a:r>
          </a:p>
          <a:p>
            <a:pPr eaLnBrk="1" hangingPunct="1">
              <a:lnSpc>
                <a:spcPct val="90000"/>
              </a:lnSpc>
            </a:pPr>
            <a:r>
              <a:rPr lang="fr-FR" altLang="fr-FR" sz="2800">
                <a:solidFill>
                  <a:schemeClr val="tx2"/>
                </a:solidFill>
              </a:rPr>
              <a:t>Personnalisation du bilan</a:t>
            </a:r>
          </a:p>
        </p:txBody>
      </p:sp>
      <p:sp>
        <p:nvSpPr>
          <p:cNvPr id="24581" name="Text Box 6">
            <a:extLst>
              <a:ext uri="{FF2B5EF4-FFF2-40B4-BE49-F238E27FC236}">
                <a16:creationId xmlns:a16="http://schemas.microsoft.com/office/drawing/2014/main" id="{0CC3EFC9-643D-42A0-A274-76F6153840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1725" y="1844675"/>
            <a:ext cx="1296988" cy="519113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u="none">
                <a:solidFill>
                  <a:schemeClr val="bg1"/>
                </a:solidFill>
              </a:rPr>
              <a:t>Bilan</a:t>
            </a:r>
          </a:p>
        </p:txBody>
      </p:sp>
      <p:sp>
        <p:nvSpPr>
          <p:cNvPr id="24582" name="Text Box 4">
            <a:extLst>
              <a:ext uri="{FF2B5EF4-FFF2-40B4-BE49-F238E27FC236}">
                <a16:creationId xmlns:a16="http://schemas.microsoft.com/office/drawing/2014/main" id="{11C36194-05EF-4C1E-BDD0-17BC4E737B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88913"/>
            <a:ext cx="604996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u="none">
                <a:solidFill>
                  <a:schemeClr val="bg1"/>
                </a:solidFill>
              </a:rPr>
              <a:t>Construire une séance de formation pratique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1">
            <a:extLst>
              <a:ext uri="{FF2B5EF4-FFF2-40B4-BE49-F238E27FC236}">
                <a16:creationId xmlns:a16="http://schemas.microsoft.com/office/drawing/2014/main" id="{B1B1ACFC-2D4B-4CDA-B15A-CCA4BD7A46A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5603" name="Espace réservé du numéro de diapositive 2">
            <a:extLst>
              <a:ext uri="{FF2B5EF4-FFF2-40B4-BE49-F238E27FC236}">
                <a16:creationId xmlns:a16="http://schemas.microsoft.com/office/drawing/2014/main" id="{00F94C41-E03A-4526-8675-AB9BFB75724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F49A9451-891D-4EB3-B0FD-87FE99279CC3}" type="slidenum">
              <a:rPr lang="fr-FR" altLang="fr-FR" sz="1200" b="0" u="none">
                <a:latin typeface="Arial" panose="020B0604020202020204" pitchFamily="34" charset="0"/>
              </a:rPr>
              <a:pPr/>
              <a:t>18</a:t>
            </a:fld>
            <a:endParaRPr lang="fr-FR" altLang="fr-FR" sz="1200" b="0" u="none">
              <a:latin typeface="Arial" panose="020B0604020202020204" pitchFamily="34" charset="0"/>
            </a:endParaRPr>
          </a:p>
        </p:txBody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8998A832-7C74-4CE6-8F03-0B02DB04BFB0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755650" y="2997200"/>
            <a:ext cx="7772400" cy="1584325"/>
          </a:xfrm>
        </p:spPr>
        <p:txBody>
          <a:bodyPr/>
          <a:lstStyle/>
          <a:p>
            <a:pPr eaLnBrk="1" hangingPunct="1"/>
            <a:r>
              <a:rPr lang="fr-FR" altLang="fr-FR" sz="2800"/>
              <a:t>Informations sur le thème de la séance suivante</a:t>
            </a:r>
          </a:p>
          <a:p>
            <a:pPr eaLnBrk="1" hangingPunct="1"/>
            <a:r>
              <a:rPr lang="fr-FR" altLang="fr-FR" sz="2800"/>
              <a:t> Il doit y avoir, si possible, une suite logique entre les cours</a:t>
            </a:r>
          </a:p>
        </p:txBody>
      </p:sp>
      <p:sp>
        <p:nvSpPr>
          <p:cNvPr id="25605" name="Text Box 6">
            <a:extLst>
              <a:ext uri="{FF2B5EF4-FFF2-40B4-BE49-F238E27FC236}">
                <a16:creationId xmlns:a16="http://schemas.microsoft.com/office/drawing/2014/main" id="{17E2942A-F47A-48F8-A438-494F696BBC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7763" y="1844675"/>
            <a:ext cx="2592387" cy="519113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u="none">
                <a:solidFill>
                  <a:schemeClr val="bg1"/>
                </a:solidFill>
              </a:rPr>
              <a:t>Prochain cours</a:t>
            </a:r>
          </a:p>
        </p:txBody>
      </p:sp>
      <p:sp>
        <p:nvSpPr>
          <p:cNvPr id="25606" name="Text Box 4">
            <a:extLst>
              <a:ext uri="{FF2B5EF4-FFF2-40B4-BE49-F238E27FC236}">
                <a16:creationId xmlns:a16="http://schemas.microsoft.com/office/drawing/2014/main" id="{D970EFE0-B13D-4EBF-AAB4-8984077912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88913"/>
            <a:ext cx="604996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u="none">
                <a:solidFill>
                  <a:schemeClr val="bg1"/>
                </a:solidFill>
              </a:rPr>
              <a:t>Construire une séance de formation pratique</a:t>
            </a: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A5EC2F75-8213-4E9F-9458-F458AED225F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6627" name="Espace réservé du numéro de diapositive 2">
            <a:extLst>
              <a:ext uri="{FF2B5EF4-FFF2-40B4-BE49-F238E27FC236}">
                <a16:creationId xmlns:a16="http://schemas.microsoft.com/office/drawing/2014/main" id="{839751C4-34BD-4670-831A-8641687899E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33068482-1B29-4CDC-9124-EC69BE28BDC1}" type="slidenum">
              <a:rPr lang="fr-FR" altLang="fr-FR" sz="1200" b="0" u="none">
                <a:latin typeface="Arial" panose="020B0604020202020204" pitchFamily="34" charset="0"/>
              </a:rPr>
              <a:pPr/>
              <a:t>19</a:t>
            </a:fld>
            <a:endParaRPr lang="fr-FR" altLang="fr-FR" sz="1200" b="0" u="none">
              <a:latin typeface="Arial" panose="020B0604020202020204" pitchFamily="34" charset="0"/>
            </a:endParaRPr>
          </a:p>
        </p:txBody>
      </p:sp>
      <p:sp>
        <p:nvSpPr>
          <p:cNvPr id="26628" name="Text Box 7">
            <a:extLst>
              <a:ext uri="{FF2B5EF4-FFF2-40B4-BE49-F238E27FC236}">
                <a16:creationId xmlns:a16="http://schemas.microsoft.com/office/drawing/2014/main" id="{CCCC7FF7-EDD8-4935-9A3B-45FF943F7E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2924175"/>
            <a:ext cx="64150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fr-FR" altLang="fr-FR" sz="4400" u="none">
                <a:solidFill>
                  <a:schemeClr val="bg1"/>
                </a:solidFill>
                <a:latin typeface="Calibri" panose="020F0502020204030204" pitchFamily="34" charset="0"/>
              </a:rPr>
              <a:t>Merci pour votre attention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pied de page 1">
            <a:extLst>
              <a:ext uri="{FF2B5EF4-FFF2-40B4-BE49-F238E27FC236}">
                <a16:creationId xmlns:a16="http://schemas.microsoft.com/office/drawing/2014/main" id="{DFA26337-17A3-4AB5-86C4-76C52E42378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7171" name="Espace réservé du numéro de diapositive 2">
            <a:extLst>
              <a:ext uri="{FF2B5EF4-FFF2-40B4-BE49-F238E27FC236}">
                <a16:creationId xmlns:a16="http://schemas.microsoft.com/office/drawing/2014/main" id="{643A9958-0AF7-4E49-B0AB-893DFBFA2A4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FA5CEC5B-77EB-4775-BEAA-1AC4239D0DD4}" type="slidenum">
              <a:rPr lang="fr-FR" altLang="fr-FR" sz="1200" b="0" u="none">
                <a:latin typeface="Arial" panose="020B0604020202020204" pitchFamily="34" charset="0"/>
              </a:rPr>
              <a:pPr/>
              <a:t>2</a:t>
            </a:fld>
            <a:endParaRPr lang="fr-FR" altLang="fr-FR" sz="1200" b="0" u="none">
              <a:latin typeface="Arial" panose="020B0604020202020204" pitchFamily="34" charset="0"/>
            </a:endParaRPr>
          </a:p>
        </p:txBody>
      </p:sp>
      <p:sp>
        <p:nvSpPr>
          <p:cNvPr id="7172" name="Text Box 3">
            <a:extLst>
              <a:ext uri="{FF2B5EF4-FFF2-40B4-BE49-F238E27FC236}">
                <a16:creationId xmlns:a16="http://schemas.microsoft.com/office/drawing/2014/main" id="{888F3962-DD28-4914-89C1-0192703FD5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1462088"/>
            <a:ext cx="44513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dirty="0">
                <a:solidFill>
                  <a:srgbClr val="FF0000"/>
                </a:solidFill>
              </a:rPr>
              <a:t>Les questions à se poser :</a:t>
            </a:r>
          </a:p>
        </p:txBody>
      </p:sp>
      <p:sp>
        <p:nvSpPr>
          <p:cNvPr id="7173" name="Text Box 4">
            <a:extLst>
              <a:ext uri="{FF2B5EF4-FFF2-40B4-BE49-F238E27FC236}">
                <a16:creationId xmlns:a16="http://schemas.microsoft.com/office/drawing/2014/main" id="{7CA4A0E3-1B9C-432D-9155-ECFD3FCD91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419" y="1798206"/>
            <a:ext cx="26574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u="none" dirty="0">
                <a:solidFill>
                  <a:schemeClr val="tx2"/>
                </a:solidFill>
              </a:rPr>
              <a:t>Pourquoi ce cours ?</a:t>
            </a:r>
          </a:p>
        </p:txBody>
      </p:sp>
      <p:sp>
        <p:nvSpPr>
          <p:cNvPr id="7174" name="Text Box 5">
            <a:extLst>
              <a:ext uri="{FF2B5EF4-FFF2-40B4-BE49-F238E27FC236}">
                <a16:creationId xmlns:a16="http://schemas.microsoft.com/office/drawing/2014/main" id="{3CB75130-9167-4D68-932B-FB7671C748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563" y="2557463"/>
            <a:ext cx="33940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u="none" dirty="0">
                <a:solidFill>
                  <a:schemeClr val="tx2"/>
                </a:solidFill>
              </a:rPr>
              <a:t>A qui s’adresse ce cours ?</a:t>
            </a:r>
          </a:p>
        </p:txBody>
      </p:sp>
      <p:sp>
        <p:nvSpPr>
          <p:cNvPr id="7175" name="Text Box 6">
            <a:extLst>
              <a:ext uri="{FF2B5EF4-FFF2-40B4-BE49-F238E27FC236}">
                <a16:creationId xmlns:a16="http://schemas.microsoft.com/office/drawing/2014/main" id="{A3AE373A-909D-47FD-8152-0F3799934E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463" y="2959100"/>
            <a:ext cx="6702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Où se situe ce cours dans la progression ?</a:t>
            </a:r>
          </a:p>
        </p:txBody>
      </p:sp>
      <p:sp>
        <p:nvSpPr>
          <p:cNvPr id="7176" name="Text Box 7">
            <a:extLst>
              <a:ext uri="{FF2B5EF4-FFF2-40B4-BE49-F238E27FC236}">
                <a16:creationId xmlns:a16="http://schemas.microsoft.com/office/drawing/2014/main" id="{1468FB89-C545-4F8F-BC1B-FFFF1D868E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8325" y="3381375"/>
            <a:ext cx="33924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Comment faire ce cours ?</a:t>
            </a:r>
          </a:p>
        </p:txBody>
      </p:sp>
      <p:sp>
        <p:nvSpPr>
          <p:cNvPr id="7177" name="Text Box 8">
            <a:extLst>
              <a:ext uri="{FF2B5EF4-FFF2-40B4-BE49-F238E27FC236}">
                <a16:creationId xmlns:a16="http://schemas.microsoft.com/office/drawing/2014/main" id="{073CEFB8-EA20-4013-96A0-8B3850D08F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5867400"/>
            <a:ext cx="34115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u="none" dirty="0">
                <a:solidFill>
                  <a:schemeClr val="tx2"/>
                </a:solidFill>
              </a:rPr>
              <a:t>Ont-ils compris ce cours ?</a:t>
            </a:r>
          </a:p>
        </p:txBody>
      </p:sp>
      <p:sp>
        <p:nvSpPr>
          <p:cNvPr id="7178" name="Text Box 9">
            <a:extLst>
              <a:ext uri="{FF2B5EF4-FFF2-40B4-BE49-F238E27FC236}">
                <a16:creationId xmlns:a16="http://schemas.microsoft.com/office/drawing/2014/main" id="{85C80145-3B11-4ADB-B7FF-8DA78C084B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3848100"/>
            <a:ext cx="3190875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000" u="none" dirty="0">
                <a:solidFill>
                  <a:schemeClr val="tx2"/>
                </a:solidFill>
              </a:rPr>
              <a:t>Le geste technique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000" u="none" dirty="0">
                <a:solidFill>
                  <a:schemeClr val="tx2"/>
                </a:solidFill>
              </a:rPr>
              <a:t>Les acquis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000" u="none" dirty="0">
                <a:solidFill>
                  <a:schemeClr val="tx2"/>
                </a:solidFill>
              </a:rPr>
              <a:t>La sécurité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000" u="none" dirty="0">
                <a:solidFill>
                  <a:schemeClr val="tx2"/>
                </a:solidFill>
              </a:rPr>
              <a:t>Les correctifs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000" u="none" dirty="0">
                <a:solidFill>
                  <a:schemeClr val="tx2"/>
                </a:solidFill>
              </a:rPr>
              <a:t>Les applications à la plongée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000" u="none" dirty="0">
                <a:solidFill>
                  <a:schemeClr val="tx2"/>
                </a:solidFill>
              </a:rPr>
              <a:t>Le matériel pédagogique</a:t>
            </a:r>
          </a:p>
        </p:txBody>
      </p:sp>
      <p:sp>
        <p:nvSpPr>
          <p:cNvPr id="7179" name="ZoneTexte 11">
            <a:extLst>
              <a:ext uri="{FF2B5EF4-FFF2-40B4-BE49-F238E27FC236}">
                <a16:creationId xmlns:a16="http://schemas.microsoft.com/office/drawing/2014/main" id="{B779117F-D2B9-4D70-B793-54C3EB11AC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2950" y="2924175"/>
            <a:ext cx="935038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9600" u="none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7180" name="Text Box 4">
            <a:extLst>
              <a:ext uri="{FF2B5EF4-FFF2-40B4-BE49-F238E27FC236}">
                <a16:creationId xmlns:a16="http://schemas.microsoft.com/office/drawing/2014/main" id="{2D826AB4-97C2-4675-86EA-44C8E28E7E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15888"/>
            <a:ext cx="604996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u="none">
                <a:solidFill>
                  <a:schemeClr val="bg1"/>
                </a:solidFill>
              </a:rPr>
              <a:t>Construire une séance de formation pratique</a:t>
            </a:r>
          </a:p>
        </p:txBody>
      </p:sp>
      <p:sp>
        <p:nvSpPr>
          <p:cNvPr id="14" name="Text Box 4">
            <a:extLst>
              <a:ext uri="{FF2B5EF4-FFF2-40B4-BE49-F238E27FC236}">
                <a16:creationId xmlns:a16="http://schemas.microsoft.com/office/drawing/2014/main" id="{7CA4A0E3-1B9C-432D-9155-ECFD3FCD91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7027" y="2187648"/>
            <a:ext cx="27268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u="none" dirty="0">
                <a:solidFill>
                  <a:schemeClr val="accent1">
                    <a:lumMod val="50000"/>
                  </a:schemeClr>
                </a:solidFill>
              </a:rPr>
              <a:t>A quoi va t-il servir?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u pied de page 1">
            <a:extLst>
              <a:ext uri="{FF2B5EF4-FFF2-40B4-BE49-F238E27FC236}">
                <a16:creationId xmlns:a16="http://schemas.microsoft.com/office/drawing/2014/main" id="{90F4EA2C-4C7D-4FC4-BEB5-ABEBA69CB6D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9219" name="Espace réservé du numéro de diapositive 2">
            <a:extLst>
              <a:ext uri="{FF2B5EF4-FFF2-40B4-BE49-F238E27FC236}">
                <a16:creationId xmlns:a16="http://schemas.microsoft.com/office/drawing/2014/main" id="{46C80B42-25A4-47DA-AAAA-910CA2E192F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520B85F4-7BF6-4B33-849C-4863153121C6}" type="slidenum">
              <a:rPr lang="fr-FR" altLang="fr-FR" sz="1200" b="0" u="none">
                <a:latin typeface="Arial" panose="020B0604020202020204" pitchFamily="34" charset="0"/>
              </a:rPr>
              <a:pPr/>
              <a:t>3</a:t>
            </a:fld>
            <a:endParaRPr lang="fr-FR" altLang="fr-FR" sz="1200" b="0" u="none">
              <a:latin typeface="Arial" panose="020B0604020202020204" pitchFamily="34" charset="0"/>
            </a:endParaRPr>
          </a:p>
        </p:txBody>
      </p:sp>
      <p:sp>
        <p:nvSpPr>
          <p:cNvPr id="9220" name="Text Box 5">
            <a:extLst>
              <a:ext uri="{FF2B5EF4-FFF2-40B4-BE49-F238E27FC236}">
                <a16:creationId xmlns:a16="http://schemas.microsoft.com/office/drawing/2014/main" id="{1058F139-293A-4D48-9030-98605E5E16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3110" y="887413"/>
            <a:ext cx="2165350" cy="519113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u="none" dirty="0">
                <a:solidFill>
                  <a:schemeClr val="bg1"/>
                </a:solidFill>
              </a:rPr>
              <a:t>Plan de cours</a:t>
            </a:r>
          </a:p>
        </p:txBody>
      </p:sp>
      <p:sp>
        <p:nvSpPr>
          <p:cNvPr id="9221" name="Text Box 6">
            <a:extLst>
              <a:ext uri="{FF2B5EF4-FFF2-40B4-BE49-F238E27FC236}">
                <a16:creationId xmlns:a16="http://schemas.microsoft.com/office/drawing/2014/main" id="{819C144A-95DB-40EE-BD0E-7D840DD2E0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1606841"/>
            <a:ext cx="3048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u="none" dirty="0">
                <a:solidFill>
                  <a:schemeClr val="tx2"/>
                </a:solidFill>
              </a:rPr>
              <a:t>Pourquoi ce cours ? </a:t>
            </a:r>
          </a:p>
        </p:txBody>
      </p:sp>
      <p:sp>
        <p:nvSpPr>
          <p:cNvPr id="9222" name="Text Box 7">
            <a:extLst>
              <a:ext uri="{FF2B5EF4-FFF2-40B4-BE49-F238E27FC236}">
                <a16:creationId xmlns:a16="http://schemas.microsoft.com/office/drawing/2014/main" id="{490D8395-C20E-4CE4-9C5B-E9BE9241A9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336800"/>
            <a:ext cx="4038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A qui s’adresse le cours ? </a:t>
            </a:r>
          </a:p>
        </p:txBody>
      </p:sp>
      <p:sp>
        <p:nvSpPr>
          <p:cNvPr id="9223" name="Text Box 8">
            <a:extLst>
              <a:ext uri="{FF2B5EF4-FFF2-40B4-BE49-F238E27FC236}">
                <a16:creationId xmlns:a16="http://schemas.microsoft.com/office/drawing/2014/main" id="{EBE0EB7A-9E2D-4C1C-9514-ADA3700B67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2684463"/>
            <a:ext cx="5867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Où se situe-t-il dans la progression ?</a:t>
            </a:r>
            <a:r>
              <a:rPr lang="fr-FR" altLang="fr-FR" sz="3000" b="0" u="none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9224" name="Text Box 9">
            <a:extLst>
              <a:ext uri="{FF2B5EF4-FFF2-40B4-BE49-F238E27FC236}">
                <a16:creationId xmlns:a16="http://schemas.microsoft.com/office/drawing/2014/main" id="{2AB2EEB5-1A29-4BB3-B831-F511F257A1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3116263"/>
            <a:ext cx="59436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Comment faire le cours ? Le contenu</a:t>
            </a:r>
            <a:r>
              <a:rPr lang="fr-FR" altLang="fr-FR" sz="3000" b="0" u="none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9225" name="Text Box 10">
            <a:extLst>
              <a:ext uri="{FF2B5EF4-FFF2-40B4-BE49-F238E27FC236}">
                <a16:creationId xmlns:a16="http://schemas.microsoft.com/office/drawing/2014/main" id="{884FA93F-0462-4570-8A17-F51F77E6EF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5791200"/>
            <a:ext cx="4724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Ont-ils compris  ?</a:t>
            </a:r>
            <a:r>
              <a:rPr lang="fr-FR" altLang="fr-FR" sz="3000" b="0" u="none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9226" name="Text Box 11">
            <a:extLst>
              <a:ext uri="{FF2B5EF4-FFF2-40B4-BE49-F238E27FC236}">
                <a16:creationId xmlns:a16="http://schemas.microsoft.com/office/drawing/2014/main" id="{15FA0CEC-7498-4B98-9830-1CCA7A1ABC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3614738"/>
            <a:ext cx="3351213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Le geste technique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Les acquis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La sécurité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Les correctifs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Applications à la plongée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tx2"/>
                </a:solidFill>
              </a:rPr>
              <a:t>Le matériel pédagogique</a:t>
            </a:r>
          </a:p>
        </p:txBody>
      </p:sp>
      <p:sp>
        <p:nvSpPr>
          <p:cNvPr id="9227" name="Text Box 14">
            <a:extLst>
              <a:ext uri="{FF2B5EF4-FFF2-40B4-BE49-F238E27FC236}">
                <a16:creationId xmlns:a16="http://schemas.microsoft.com/office/drawing/2014/main" id="{2732EB74-4084-4B7E-83F4-1FC87122A1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9007" y="1638300"/>
            <a:ext cx="1709737" cy="4572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u="none" dirty="0">
                <a:solidFill>
                  <a:schemeClr val="bg1"/>
                </a:solidFill>
              </a:rPr>
              <a:t>Justification</a:t>
            </a:r>
          </a:p>
        </p:txBody>
      </p:sp>
      <p:sp>
        <p:nvSpPr>
          <p:cNvPr id="9228" name="Text Box 17">
            <a:extLst>
              <a:ext uri="{FF2B5EF4-FFF2-40B4-BE49-F238E27FC236}">
                <a16:creationId xmlns:a16="http://schemas.microsoft.com/office/drawing/2014/main" id="{4A396303-8E2D-4FF1-8792-C287393E35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8125" y="3213100"/>
            <a:ext cx="2219325" cy="4572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bg1"/>
                </a:solidFill>
              </a:rPr>
              <a:t>Développement</a:t>
            </a:r>
          </a:p>
        </p:txBody>
      </p:sp>
      <p:sp>
        <p:nvSpPr>
          <p:cNvPr id="9229" name="Text Box 20">
            <a:extLst>
              <a:ext uri="{FF2B5EF4-FFF2-40B4-BE49-F238E27FC236}">
                <a16:creationId xmlns:a16="http://schemas.microsoft.com/office/drawing/2014/main" id="{16C5FC5D-FFA9-4E57-8000-A82F0587C5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5588" y="4005263"/>
            <a:ext cx="1184275" cy="4572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bg1"/>
                </a:solidFill>
              </a:rPr>
              <a:t>Rappels</a:t>
            </a:r>
          </a:p>
        </p:txBody>
      </p:sp>
      <p:sp>
        <p:nvSpPr>
          <p:cNvPr id="9230" name="Text Box 23">
            <a:extLst>
              <a:ext uri="{FF2B5EF4-FFF2-40B4-BE49-F238E27FC236}">
                <a16:creationId xmlns:a16="http://schemas.microsoft.com/office/drawing/2014/main" id="{28C8411B-1CC6-4EA4-B9AF-8763F19947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8125" y="4868863"/>
            <a:ext cx="2290763" cy="82232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bg1"/>
                </a:solidFill>
              </a:rPr>
              <a:t>Applications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bg1"/>
                </a:solidFill>
              </a:rPr>
              <a:t>et conséquences</a:t>
            </a:r>
          </a:p>
        </p:txBody>
      </p:sp>
      <p:sp>
        <p:nvSpPr>
          <p:cNvPr id="9231" name="Text Box 26">
            <a:extLst>
              <a:ext uri="{FF2B5EF4-FFF2-40B4-BE49-F238E27FC236}">
                <a16:creationId xmlns:a16="http://schemas.microsoft.com/office/drawing/2014/main" id="{789E0371-67DB-4063-ABA1-9340836C39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6538" y="5905500"/>
            <a:ext cx="1525587" cy="457200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u="none">
                <a:solidFill>
                  <a:schemeClr val="bg1"/>
                </a:solidFill>
              </a:rPr>
              <a:t>Évaluation</a:t>
            </a:r>
          </a:p>
        </p:txBody>
      </p:sp>
      <p:sp>
        <p:nvSpPr>
          <p:cNvPr id="9232" name="Line 27">
            <a:extLst>
              <a:ext uri="{FF2B5EF4-FFF2-40B4-BE49-F238E27FC236}">
                <a16:creationId xmlns:a16="http://schemas.microsoft.com/office/drawing/2014/main" id="{48E7582A-6A70-46CF-A693-791196C74242}"/>
              </a:ext>
            </a:extLst>
          </p:cNvPr>
          <p:cNvSpPr>
            <a:spLocks noChangeShapeType="1"/>
          </p:cNvSpPr>
          <p:nvPr/>
        </p:nvSpPr>
        <p:spPr bwMode="auto">
          <a:xfrm>
            <a:off x="3573463" y="1856223"/>
            <a:ext cx="2819400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233" name="Line 28">
            <a:extLst>
              <a:ext uri="{FF2B5EF4-FFF2-40B4-BE49-F238E27FC236}">
                <a16:creationId xmlns:a16="http://schemas.microsoft.com/office/drawing/2014/main" id="{03EF9D9B-657C-4DA1-8E99-42CB52ED639D}"/>
              </a:ext>
            </a:extLst>
          </p:cNvPr>
          <p:cNvSpPr>
            <a:spLocks noChangeShapeType="1"/>
          </p:cNvSpPr>
          <p:nvPr/>
        </p:nvSpPr>
        <p:spPr bwMode="auto">
          <a:xfrm>
            <a:off x="5076825" y="3500438"/>
            <a:ext cx="1295400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234" name="Line 29">
            <a:extLst>
              <a:ext uri="{FF2B5EF4-FFF2-40B4-BE49-F238E27FC236}">
                <a16:creationId xmlns:a16="http://schemas.microsoft.com/office/drawing/2014/main" id="{136107E3-A70F-4159-B797-1655777AD7BC}"/>
              </a:ext>
            </a:extLst>
          </p:cNvPr>
          <p:cNvSpPr>
            <a:spLocks noChangeShapeType="1"/>
          </p:cNvSpPr>
          <p:nvPr/>
        </p:nvSpPr>
        <p:spPr bwMode="auto">
          <a:xfrm>
            <a:off x="4067175" y="5300663"/>
            <a:ext cx="2305050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235" name="Line 30">
            <a:extLst>
              <a:ext uri="{FF2B5EF4-FFF2-40B4-BE49-F238E27FC236}">
                <a16:creationId xmlns:a16="http://schemas.microsoft.com/office/drawing/2014/main" id="{8AF98904-43C9-408A-98AD-6869FEE2674B}"/>
              </a:ext>
            </a:extLst>
          </p:cNvPr>
          <p:cNvSpPr>
            <a:spLocks noChangeShapeType="1"/>
          </p:cNvSpPr>
          <p:nvPr/>
        </p:nvSpPr>
        <p:spPr bwMode="auto">
          <a:xfrm>
            <a:off x="3276600" y="6092825"/>
            <a:ext cx="3095625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236" name="Line 31">
            <a:extLst>
              <a:ext uri="{FF2B5EF4-FFF2-40B4-BE49-F238E27FC236}">
                <a16:creationId xmlns:a16="http://schemas.microsoft.com/office/drawing/2014/main" id="{ACA598BA-0F89-4E49-8F72-43358B3E8A02}"/>
              </a:ext>
            </a:extLst>
          </p:cNvPr>
          <p:cNvSpPr>
            <a:spLocks noChangeShapeType="1"/>
          </p:cNvSpPr>
          <p:nvPr/>
        </p:nvSpPr>
        <p:spPr bwMode="auto">
          <a:xfrm>
            <a:off x="2735263" y="4191000"/>
            <a:ext cx="3657600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237" name="Text Box 4">
            <a:extLst>
              <a:ext uri="{FF2B5EF4-FFF2-40B4-BE49-F238E27FC236}">
                <a16:creationId xmlns:a16="http://schemas.microsoft.com/office/drawing/2014/main" id="{92BC5979-BFE0-462B-BD4E-93EE9EDE4F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88913"/>
            <a:ext cx="604996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u="none">
                <a:solidFill>
                  <a:schemeClr val="bg1"/>
                </a:solidFill>
              </a:rPr>
              <a:t>Construire une séance de formation pratique</a:t>
            </a:r>
          </a:p>
        </p:txBody>
      </p:sp>
      <p:sp>
        <p:nvSpPr>
          <p:cNvPr id="22" name="Text Box 4">
            <a:extLst>
              <a:ext uri="{FF2B5EF4-FFF2-40B4-BE49-F238E27FC236}">
                <a16:creationId xmlns:a16="http://schemas.microsoft.com/office/drawing/2014/main" id="{7CA4A0E3-1B9C-432D-9155-ECFD3FCD91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1980764"/>
            <a:ext cx="27268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u="none" dirty="0">
                <a:solidFill>
                  <a:srgbClr val="002060"/>
                </a:solidFill>
              </a:rPr>
              <a:t>A quoi va t-il servir?</a:t>
            </a:r>
          </a:p>
        </p:txBody>
      </p:sp>
      <p:sp>
        <p:nvSpPr>
          <p:cNvPr id="23" name="Line 27">
            <a:extLst>
              <a:ext uri="{FF2B5EF4-FFF2-40B4-BE49-F238E27FC236}">
                <a16:creationId xmlns:a16="http://schemas.microsoft.com/office/drawing/2014/main" id="{48E7582A-6A70-46CF-A693-791196C74242}"/>
              </a:ext>
            </a:extLst>
          </p:cNvPr>
          <p:cNvSpPr>
            <a:spLocks noChangeShapeType="1"/>
          </p:cNvSpPr>
          <p:nvPr/>
        </p:nvSpPr>
        <p:spPr bwMode="auto">
          <a:xfrm>
            <a:off x="3573463" y="2317814"/>
            <a:ext cx="2819400" cy="0"/>
          </a:xfrm>
          <a:prstGeom prst="line">
            <a:avLst/>
          </a:prstGeom>
          <a:noFill/>
          <a:ln w="381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4" name="Text Box 14">
            <a:extLst>
              <a:ext uri="{FF2B5EF4-FFF2-40B4-BE49-F238E27FC236}">
                <a16:creationId xmlns:a16="http://schemas.microsoft.com/office/drawing/2014/main" id="{2732EB74-4084-4B7E-83F4-1FC87122A1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28460" y="2134250"/>
            <a:ext cx="1200970" cy="461665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u="none" dirty="0">
                <a:solidFill>
                  <a:schemeClr val="bg1"/>
                </a:solidFill>
              </a:rPr>
              <a:t>Objectif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DB62649E-DDAC-4059-A519-376F63D2CB7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0243" name="Espace réservé du numéro de diapositive 2">
            <a:extLst>
              <a:ext uri="{FF2B5EF4-FFF2-40B4-BE49-F238E27FC236}">
                <a16:creationId xmlns:a16="http://schemas.microsoft.com/office/drawing/2014/main" id="{49834957-0AC4-40E0-8D56-17104FB4147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80E89F61-5917-4CCE-8A22-F04A8B22F8E4}" type="slidenum">
              <a:rPr lang="fr-FR" altLang="fr-FR" sz="1200" b="0" u="none">
                <a:latin typeface="Arial" panose="020B0604020202020204" pitchFamily="34" charset="0"/>
              </a:rPr>
              <a:pPr/>
              <a:t>4</a:t>
            </a:fld>
            <a:endParaRPr lang="fr-FR" altLang="fr-FR" sz="1200" b="0" u="none">
              <a:latin typeface="Arial" panose="020B0604020202020204" pitchFamily="34" charset="0"/>
            </a:endParaRPr>
          </a:p>
        </p:txBody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56475179-0C30-47B3-899F-349514259C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1700213"/>
            <a:ext cx="7772400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fr-FR" altLang="fr-FR" sz="2400" u="none">
                <a:solidFill>
                  <a:schemeClr val="tx2"/>
                </a:solidFill>
              </a:rPr>
              <a:t>Présentation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fr-FR" altLang="fr-FR" sz="2400" u="none">
                <a:solidFill>
                  <a:schemeClr val="tx2"/>
                </a:solidFill>
              </a:rPr>
              <a:t>Objectif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fr-FR" altLang="fr-FR" sz="2400" u="none">
                <a:solidFill>
                  <a:schemeClr val="tx2"/>
                </a:solidFill>
              </a:rPr>
              <a:t>Justification du cours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fr-FR" altLang="fr-FR" sz="2400" u="none">
                <a:solidFill>
                  <a:schemeClr val="tx2"/>
                </a:solidFill>
              </a:rPr>
              <a:t>Pré requis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fr-FR" altLang="fr-FR" sz="2400" u="none">
                <a:solidFill>
                  <a:schemeClr val="tx2"/>
                </a:solidFill>
              </a:rPr>
              <a:t>Organisation générale de la séance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fr-FR" altLang="fr-FR" sz="2400" u="none">
                <a:solidFill>
                  <a:schemeClr val="tx2"/>
                </a:solidFill>
              </a:rPr>
              <a:t>Développement du thème de la séance</a:t>
            </a:r>
          </a:p>
          <a:p>
            <a:pPr lvl="1" eaLnBrk="1" hangingPunct="1">
              <a:lnSpc>
                <a:spcPct val="80000"/>
              </a:lnSpc>
              <a:buFontTx/>
              <a:buChar char="–"/>
            </a:pPr>
            <a:r>
              <a:rPr lang="fr-FR" altLang="fr-FR" sz="2400" u="none">
                <a:solidFill>
                  <a:schemeClr val="tx2"/>
                </a:solidFill>
              </a:rPr>
              <a:t>Explications détaillées au sec</a:t>
            </a:r>
          </a:p>
          <a:p>
            <a:pPr lvl="1" eaLnBrk="1" hangingPunct="1">
              <a:lnSpc>
                <a:spcPct val="80000"/>
              </a:lnSpc>
              <a:buFontTx/>
              <a:buChar char="–"/>
            </a:pPr>
            <a:r>
              <a:rPr lang="fr-FR" altLang="fr-FR" sz="2400" u="none">
                <a:solidFill>
                  <a:schemeClr val="tx2"/>
                </a:solidFill>
              </a:rPr>
              <a:t>Rappels en surface</a:t>
            </a:r>
          </a:p>
          <a:p>
            <a:pPr lvl="1" eaLnBrk="1" hangingPunct="1">
              <a:lnSpc>
                <a:spcPct val="80000"/>
              </a:lnSpc>
              <a:buFontTx/>
              <a:buChar char="–"/>
            </a:pPr>
            <a:r>
              <a:rPr lang="fr-FR" altLang="fr-FR" sz="2400" u="none">
                <a:solidFill>
                  <a:schemeClr val="tx2"/>
                </a:solidFill>
              </a:rPr>
              <a:t>Sécurité</a:t>
            </a:r>
          </a:p>
          <a:p>
            <a:pPr lvl="1" eaLnBrk="1" hangingPunct="1">
              <a:lnSpc>
                <a:spcPct val="80000"/>
              </a:lnSpc>
              <a:buFontTx/>
              <a:buChar char="–"/>
            </a:pPr>
            <a:r>
              <a:rPr lang="fr-FR" altLang="fr-FR" sz="2400" u="none">
                <a:solidFill>
                  <a:schemeClr val="tx2"/>
                </a:solidFill>
              </a:rPr>
              <a:t>Déroulement sous l’eau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fr-FR" altLang="fr-FR" sz="2400" u="none">
                <a:solidFill>
                  <a:schemeClr val="tx2"/>
                </a:solidFill>
              </a:rPr>
              <a:t>Evaluation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fr-FR" altLang="fr-FR" sz="2400" u="none">
                <a:solidFill>
                  <a:schemeClr val="tx2"/>
                </a:solidFill>
              </a:rPr>
              <a:t>Bilan 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fr-FR" altLang="fr-FR" sz="2400" u="none">
                <a:solidFill>
                  <a:schemeClr val="tx2"/>
                </a:solidFill>
              </a:rPr>
              <a:t>Prochain cours</a:t>
            </a:r>
          </a:p>
        </p:txBody>
      </p:sp>
      <p:sp>
        <p:nvSpPr>
          <p:cNvPr id="10245" name="Text Box 4">
            <a:extLst>
              <a:ext uri="{FF2B5EF4-FFF2-40B4-BE49-F238E27FC236}">
                <a16:creationId xmlns:a16="http://schemas.microsoft.com/office/drawing/2014/main" id="{2232AB7A-3CC3-4470-A08C-2CD748CEBE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88913"/>
            <a:ext cx="604996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u="none">
                <a:solidFill>
                  <a:schemeClr val="bg1"/>
                </a:solidFill>
              </a:rPr>
              <a:t>Construire une séance de formation pratique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ce réservé du pied de page 1">
            <a:extLst>
              <a:ext uri="{FF2B5EF4-FFF2-40B4-BE49-F238E27FC236}">
                <a16:creationId xmlns:a16="http://schemas.microsoft.com/office/drawing/2014/main" id="{FB31B9A9-4B48-4651-B95F-62A82090A0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1267" name="Espace réservé du numéro de diapositive 2">
            <a:extLst>
              <a:ext uri="{FF2B5EF4-FFF2-40B4-BE49-F238E27FC236}">
                <a16:creationId xmlns:a16="http://schemas.microsoft.com/office/drawing/2014/main" id="{48B3E40A-E7A4-4771-991E-A4A2247BCCA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30D58BB-408F-428C-A42D-550A3034949A}" type="slidenum">
              <a:rPr lang="fr-FR" altLang="fr-FR" sz="1200" b="0" u="none">
                <a:latin typeface="Arial" panose="020B0604020202020204" pitchFamily="34" charset="0"/>
              </a:rPr>
              <a:pPr/>
              <a:t>5</a:t>
            </a:fld>
            <a:endParaRPr lang="fr-FR" altLang="fr-FR" sz="1200" b="0" u="none">
              <a:latin typeface="Arial" panose="020B0604020202020204" pitchFamily="34" charset="0"/>
            </a:endParaRPr>
          </a:p>
        </p:txBody>
      </p:sp>
      <p:sp>
        <p:nvSpPr>
          <p:cNvPr id="11268" name="Line 2">
            <a:extLst>
              <a:ext uri="{FF2B5EF4-FFF2-40B4-BE49-F238E27FC236}">
                <a16:creationId xmlns:a16="http://schemas.microsoft.com/office/drawing/2014/main" id="{56E28F51-EE13-467E-9F77-D1B147208EA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8313" y="4648200"/>
            <a:ext cx="2767012" cy="47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143" name="Line 25">
            <a:extLst>
              <a:ext uri="{FF2B5EF4-FFF2-40B4-BE49-F238E27FC236}">
                <a16:creationId xmlns:a16="http://schemas.microsoft.com/office/drawing/2014/main" id="{ADFB96CE-3110-4F4A-BC26-F56F9A249918}"/>
              </a:ext>
            </a:extLst>
          </p:cNvPr>
          <p:cNvSpPr>
            <a:spLocks noChangeShapeType="1"/>
          </p:cNvSpPr>
          <p:nvPr/>
        </p:nvSpPr>
        <p:spPr bwMode="auto">
          <a:xfrm>
            <a:off x="3203575" y="4652963"/>
            <a:ext cx="280988" cy="1676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marL="742950" lvl="1" indent="-285750" eaLnBrk="1" hangingPunct="1">
              <a:lnSpc>
                <a:spcPct val="80000"/>
              </a:lnSpc>
              <a:spcBef>
                <a:spcPct val="20000"/>
              </a:spcBef>
              <a:buFontTx/>
              <a:buChar char="–"/>
              <a:defRPr/>
            </a:pPr>
            <a:endParaRPr lang="fr-FR" altLang="fr-FR" u="none" kern="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1270" name="Line 26">
            <a:extLst>
              <a:ext uri="{FF2B5EF4-FFF2-40B4-BE49-F238E27FC236}">
                <a16:creationId xmlns:a16="http://schemas.microsoft.com/office/drawing/2014/main" id="{7D1DFAB9-7A4B-47F0-9739-0F33CEB297E3}"/>
              </a:ext>
            </a:extLst>
          </p:cNvPr>
          <p:cNvSpPr>
            <a:spLocks noChangeShapeType="1"/>
          </p:cNvSpPr>
          <p:nvPr/>
        </p:nvSpPr>
        <p:spPr bwMode="auto">
          <a:xfrm>
            <a:off x="3516313" y="6324600"/>
            <a:ext cx="563562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1271" name="Line 27">
            <a:extLst>
              <a:ext uri="{FF2B5EF4-FFF2-40B4-BE49-F238E27FC236}">
                <a16:creationId xmlns:a16="http://schemas.microsoft.com/office/drawing/2014/main" id="{A5416809-A512-47AF-B16F-047311F44F4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79875" y="6324600"/>
            <a:ext cx="350838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1272" name="Line 28">
            <a:extLst>
              <a:ext uri="{FF2B5EF4-FFF2-40B4-BE49-F238E27FC236}">
                <a16:creationId xmlns:a16="http://schemas.microsoft.com/office/drawing/2014/main" id="{33EEE513-8112-4FFE-939E-2C65B0D6BF0E}"/>
              </a:ext>
            </a:extLst>
          </p:cNvPr>
          <p:cNvSpPr>
            <a:spLocks noChangeShapeType="1"/>
          </p:cNvSpPr>
          <p:nvPr/>
        </p:nvSpPr>
        <p:spPr bwMode="auto">
          <a:xfrm>
            <a:off x="4430713" y="6324600"/>
            <a:ext cx="633412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1273" name="Line 29">
            <a:extLst>
              <a:ext uri="{FF2B5EF4-FFF2-40B4-BE49-F238E27FC236}">
                <a16:creationId xmlns:a16="http://schemas.microsoft.com/office/drawing/2014/main" id="{650FFD3C-DD68-4CA4-9DAB-1F9ECE324D0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64125" y="6400800"/>
            <a:ext cx="914400" cy="76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1274" name="Line 30">
            <a:extLst>
              <a:ext uri="{FF2B5EF4-FFF2-40B4-BE49-F238E27FC236}">
                <a16:creationId xmlns:a16="http://schemas.microsoft.com/office/drawing/2014/main" id="{20D8BEED-F555-4644-93D0-FB0A0E8A069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978525" y="4648200"/>
            <a:ext cx="211138" cy="1752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1275" name="Line 31">
            <a:extLst>
              <a:ext uri="{FF2B5EF4-FFF2-40B4-BE49-F238E27FC236}">
                <a16:creationId xmlns:a16="http://schemas.microsoft.com/office/drawing/2014/main" id="{9CD3DECB-C1D8-468F-8708-0C1DEC02A310}"/>
              </a:ext>
            </a:extLst>
          </p:cNvPr>
          <p:cNvSpPr>
            <a:spLocks noChangeShapeType="1"/>
          </p:cNvSpPr>
          <p:nvPr/>
        </p:nvSpPr>
        <p:spPr bwMode="auto">
          <a:xfrm>
            <a:off x="6189663" y="4648200"/>
            <a:ext cx="2343150" cy="47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1276" name="Rectangle 91">
            <a:extLst>
              <a:ext uri="{FF2B5EF4-FFF2-40B4-BE49-F238E27FC236}">
                <a16:creationId xmlns:a16="http://schemas.microsoft.com/office/drawing/2014/main" id="{1328571B-609F-4ECD-B279-E60A30B6F1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773238"/>
            <a:ext cx="4716463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AutoNum type="arabicParenR"/>
            </a:pPr>
            <a:r>
              <a:rPr lang="fr-FR" altLang="fr-FR" sz="1800" u="none">
                <a:solidFill>
                  <a:schemeClr val="tx2"/>
                </a:solidFill>
              </a:rPr>
              <a:t>Présentation</a:t>
            </a:r>
          </a:p>
          <a:p>
            <a:pPr eaLnBrk="1" hangingPunct="1">
              <a:lnSpc>
                <a:spcPct val="80000"/>
              </a:lnSpc>
              <a:buFontTx/>
              <a:buAutoNum type="arabicParenR"/>
            </a:pPr>
            <a:r>
              <a:rPr lang="fr-FR" altLang="fr-FR" sz="1800" u="none">
                <a:solidFill>
                  <a:schemeClr val="tx2"/>
                </a:solidFill>
              </a:rPr>
              <a:t>Objectif</a:t>
            </a:r>
          </a:p>
          <a:p>
            <a:pPr eaLnBrk="1" hangingPunct="1">
              <a:lnSpc>
                <a:spcPct val="80000"/>
              </a:lnSpc>
              <a:buFontTx/>
              <a:buAutoNum type="arabicParenR"/>
            </a:pPr>
            <a:r>
              <a:rPr lang="fr-FR" altLang="fr-FR" sz="1800" u="none">
                <a:solidFill>
                  <a:schemeClr val="tx2"/>
                </a:solidFill>
              </a:rPr>
              <a:t>Justification du cours</a:t>
            </a:r>
          </a:p>
          <a:p>
            <a:pPr eaLnBrk="1" hangingPunct="1">
              <a:lnSpc>
                <a:spcPct val="80000"/>
              </a:lnSpc>
              <a:buFontTx/>
              <a:buAutoNum type="arabicParenR"/>
            </a:pPr>
            <a:r>
              <a:rPr lang="fr-FR" altLang="fr-FR" sz="1800" u="none">
                <a:solidFill>
                  <a:schemeClr val="tx2"/>
                </a:solidFill>
              </a:rPr>
              <a:t>Pré requis</a:t>
            </a:r>
          </a:p>
          <a:p>
            <a:pPr eaLnBrk="1" hangingPunct="1">
              <a:lnSpc>
                <a:spcPct val="80000"/>
              </a:lnSpc>
              <a:buFontTx/>
              <a:buAutoNum type="arabicParenR"/>
            </a:pPr>
            <a:r>
              <a:rPr lang="fr-FR" altLang="fr-FR" sz="1800" u="none">
                <a:solidFill>
                  <a:schemeClr val="tx2"/>
                </a:solidFill>
              </a:rPr>
              <a:t>Organisation générale de la séance</a:t>
            </a:r>
          </a:p>
        </p:txBody>
      </p:sp>
      <p:sp>
        <p:nvSpPr>
          <p:cNvPr id="11277" name="Rectangle 92">
            <a:extLst>
              <a:ext uri="{FF2B5EF4-FFF2-40B4-BE49-F238E27FC236}">
                <a16:creationId xmlns:a16="http://schemas.microsoft.com/office/drawing/2014/main" id="{FA992ABF-6CAF-4DDC-A301-87A679798E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284538"/>
            <a:ext cx="4572000" cy="1135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</a:pPr>
            <a:r>
              <a:rPr lang="fr-FR" altLang="fr-FR" sz="1800" u="none">
                <a:solidFill>
                  <a:schemeClr val="tx2"/>
                </a:solidFill>
              </a:rPr>
              <a:t>6) Développement du thème de la séance</a:t>
            </a:r>
          </a:p>
          <a:p>
            <a:pPr lvl="1" eaLnBrk="1" hangingPunct="1">
              <a:lnSpc>
                <a:spcPct val="80000"/>
              </a:lnSpc>
              <a:buFontTx/>
              <a:buChar char="–"/>
            </a:pPr>
            <a:r>
              <a:rPr lang="fr-FR" altLang="fr-FR" sz="1800" u="none">
                <a:solidFill>
                  <a:schemeClr val="tx2"/>
                </a:solidFill>
              </a:rPr>
              <a:t>Explications détaillées au sec</a:t>
            </a:r>
          </a:p>
          <a:p>
            <a:pPr lvl="1" eaLnBrk="1" hangingPunct="1">
              <a:lnSpc>
                <a:spcPct val="80000"/>
              </a:lnSpc>
              <a:buFontTx/>
              <a:buChar char="–"/>
            </a:pPr>
            <a:r>
              <a:rPr lang="fr-FR" altLang="fr-FR" sz="1800" u="none">
                <a:solidFill>
                  <a:schemeClr val="tx2"/>
                </a:solidFill>
              </a:rPr>
              <a:t>Rappels en surface</a:t>
            </a:r>
          </a:p>
          <a:p>
            <a:pPr lvl="1" eaLnBrk="1" hangingPunct="1">
              <a:lnSpc>
                <a:spcPct val="80000"/>
              </a:lnSpc>
              <a:buFontTx/>
              <a:buChar char="–"/>
            </a:pPr>
            <a:r>
              <a:rPr lang="fr-FR" altLang="fr-FR" sz="1800" u="none">
                <a:solidFill>
                  <a:schemeClr val="tx2"/>
                </a:solidFill>
              </a:rPr>
              <a:t>Sécurité</a:t>
            </a:r>
          </a:p>
        </p:txBody>
      </p:sp>
      <p:sp>
        <p:nvSpPr>
          <p:cNvPr id="11278" name="Rectangle 93">
            <a:extLst>
              <a:ext uri="{FF2B5EF4-FFF2-40B4-BE49-F238E27FC236}">
                <a16:creationId xmlns:a16="http://schemas.microsoft.com/office/drawing/2014/main" id="{7ADF1B96-9A57-4D91-9E68-D36B77679B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6238" y="5300663"/>
            <a:ext cx="3130550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fr-FR" altLang="fr-FR" sz="1800" u="none">
                <a:solidFill>
                  <a:schemeClr val="tx2"/>
                </a:solidFill>
              </a:rPr>
              <a:t>7) Déroulement sous l’eau</a:t>
            </a:r>
          </a:p>
        </p:txBody>
      </p:sp>
      <p:sp>
        <p:nvSpPr>
          <p:cNvPr id="11279" name="Rectangle 94">
            <a:extLst>
              <a:ext uri="{FF2B5EF4-FFF2-40B4-BE49-F238E27FC236}">
                <a16:creationId xmlns:a16="http://schemas.microsoft.com/office/drawing/2014/main" id="{627C93FF-F7C5-484C-BA19-F1BC7E183E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6325" y="3789363"/>
            <a:ext cx="26638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</a:pPr>
            <a:r>
              <a:rPr lang="fr-FR" altLang="fr-FR" sz="1800" u="none">
                <a:solidFill>
                  <a:schemeClr val="tx2"/>
                </a:solidFill>
              </a:rPr>
              <a:t>9) Bilan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fr-FR" altLang="fr-FR" sz="1800" u="none">
                <a:solidFill>
                  <a:schemeClr val="tx2"/>
                </a:solidFill>
              </a:rPr>
              <a:t>10) Prochain cours</a:t>
            </a:r>
          </a:p>
        </p:txBody>
      </p:sp>
      <p:sp>
        <p:nvSpPr>
          <p:cNvPr id="11280" name="Rectangle 95">
            <a:extLst>
              <a:ext uri="{FF2B5EF4-FFF2-40B4-BE49-F238E27FC236}">
                <a16:creationId xmlns:a16="http://schemas.microsoft.com/office/drawing/2014/main" id="{913A1A1E-4ABF-4953-AF43-6824B1A4AD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79838" y="5805488"/>
            <a:ext cx="1425575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</a:pPr>
            <a:r>
              <a:rPr lang="fr-FR" altLang="fr-FR" sz="1800" u="none">
                <a:solidFill>
                  <a:schemeClr val="tx2"/>
                </a:solidFill>
              </a:rPr>
              <a:t>8) Evaluation</a:t>
            </a:r>
          </a:p>
        </p:txBody>
      </p:sp>
      <p:sp>
        <p:nvSpPr>
          <p:cNvPr id="11281" name="ZoneTexte 96">
            <a:extLst>
              <a:ext uri="{FF2B5EF4-FFF2-40B4-BE49-F238E27FC236}">
                <a16:creationId xmlns:a16="http://schemas.microsoft.com/office/drawing/2014/main" id="{6B274E4A-E7B9-41AC-8546-191063780F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8625" y="2060575"/>
            <a:ext cx="28797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>
                <a:solidFill>
                  <a:srgbClr val="FF0000"/>
                </a:solidFill>
              </a:rPr>
              <a:t>Rappel Sécu et points importants</a:t>
            </a:r>
          </a:p>
        </p:txBody>
      </p:sp>
      <p:cxnSp>
        <p:nvCxnSpPr>
          <p:cNvPr id="7187" name="Connecteur droit avec flèche 98">
            <a:extLst>
              <a:ext uri="{FF2B5EF4-FFF2-40B4-BE49-F238E27FC236}">
                <a16:creationId xmlns:a16="http://schemas.microsoft.com/office/drawing/2014/main" id="{FBA0F684-E7AA-4BF1-A325-8C0712FFA0E7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3348038" y="2781300"/>
            <a:ext cx="2376487" cy="1800225"/>
          </a:xfrm>
          <a:prstGeom prst="straightConnector1">
            <a:avLst/>
          </a:prstGeom>
          <a:noFill/>
          <a:ln w="9525" algn="ctr">
            <a:solidFill>
              <a:schemeClr val="tx1">
                <a:lumMod val="95000"/>
                <a:lumOff val="5000"/>
              </a:schemeClr>
            </a:solidFill>
            <a:round/>
            <a:headEnd/>
            <a:tailEnd type="arrow" w="med" len="med"/>
          </a:ln>
        </p:spPr>
      </p:cxnSp>
      <p:sp>
        <p:nvSpPr>
          <p:cNvPr id="11283" name="Text Box 4">
            <a:extLst>
              <a:ext uri="{FF2B5EF4-FFF2-40B4-BE49-F238E27FC236}">
                <a16:creationId xmlns:a16="http://schemas.microsoft.com/office/drawing/2014/main" id="{91118B38-7B81-4044-BDE6-35A4BE954B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88913"/>
            <a:ext cx="604996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u="none">
                <a:solidFill>
                  <a:schemeClr val="bg1"/>
                </a:solidFill>
              </a:rPr>
              <a:t>Construire une séance de formation pratique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1">
            <a:extLst>
              <a:ext uri="{FF2B5EF4-FFF2-40B4-BE49-F238E27FC236}">
                <a16:creationId xmlns:a16="http://schemas.microsoft.com/office/drawing/2014/main" id="{F01CA2F0-29F3-48A5-9988-2426833F148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3315" name="Espace réservé du numéro de diapositive 2">
            <a:extLst>
              <a:ext uri="{FF2B5EF4-FFF2-40B4-BE49-F238E27FC236}">
                <a16:creationId xmlns:a16="http://schemas.microsoft.com/office/drawing/2014/main" id="{4EB59350-DD8B-4150-9AD0-62E5A57F1CC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F58C4FDA-898F-44BA-8B58-427EB29249EA}" type="slidenum">
              <a:rPr lang="fr-FR" altLang="fr-FR" sz="1200" b="0" u="none">
                <a:latin typeface="Arial" panose="020B0604020202020204" pitchFamily="34" charset="0"/>
              </a:rPr>
              <a:pPr/>
              <a:t>6</a:t>
            </a:fld>
            <a:endParaRPr lang="fr-FR" altLang="fr-FR" sz="1200" b="0" u="none">
              <a:latin typeface="Arial" panose="020B0604020202020204" pitchFamily="34" charset="0"/>
            </a:endParaRPr>
          </a:p>
        </p:txBody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71898806-F725-4673-BB56-FE74D4C1EEB4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3281363"/>
            <a:ext cx="8229600" cy="1120775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fr-FR" altLang="fr-FR" sz="2800"/>
              <a:t>L’élève fait connaissance avec son moniteur et réciproquement</a:t>
            </a:r>
          </a:p>
        </p:txBody>
      </p:sp>
      <p:sp>
        <p:nvSpPr>
          <p:cNvPr id="13317" name="Text Box 6">
            <a:extLst>
              <a:ext uri="{FF2B5EF4-FFF2-40B4-BE49-F238E27FC236}">
                <a16:creationId xmlns:a16="http://schemas.microsoft.com/office/drawing/2014/main" id="{D15C51DE-D04E-4862-9D38-DDD6BC33FA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3663" y="1844675"/>
            <a:ext cx="2082800" cy="519113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u="none">
                <a:solidFill>
                  <a:schemeClr val="bg1"/>
                </a:solidFill>
              </a:rPr>
              <a:t>Présentation</a:t>
            </a:r>
          </a:p>
        </p:txBody>
      </p:sp>
      <p:sp>
        <p:nvSpPr>
          <p:cNvPr id="13318" name="Text Box 4">
            <a:extLst>
              <a:ext uri="{FF2B5EF4-FFF2-40B4-BE49-F238E27FC236}">
                <a16:creationId xmlns:a16="http://schemas.microsoft.com/office/drawing/2014/main" id="{8277FC85-6347-4B26-A8C4-DBB950D4A9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88913"/>
            <a:ext cx="604996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u="none">
                <a:solidFill>
                  <a:schemeClr val="bg1"/>
                </a:solidFill>
              </a:rPr>
              <a:t>Construire une séance de formation pratique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1">
            <a:extLst>
              <a:ext uri="{FF2B5EF4-FFF2-40B4-BE49-F238E27FC236}">
                <a16:creationId xmlns:a16="http://schemas.microsoft.com/office/drawing/2014/main" id="{B1E306C8-D3A1-4243-BD49-2105473A73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4339" name="Espace réservé du numéro de diapositive 2">
            <a:extLst>
              <a:ext uri="{FF2B5EF4-FFF2-40B4-BE49-F238E27FC236}">
                <a16:creationId xmlns:a16="http://schemas.microsoft.com/office/drawing/2014/main" id="{07C6D265-2EE5-4377-A0F4-23654B41AF7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6A5FB129-C184-4502-AEDA-638045DC70AB}" type="slidenum">
              <a:rPr lang="fr-FR" altLang="fr-FR" sz="1200" b="0" u="none">
                <a:latin typeface="Arial" panose="020B0604020202020204" pitchFamily="34" charset="0"/>
              </a:rPr>
              <a:pPr/>
              <a:t>7</a:t>
            </a:fld>
            <a:endParaRPr lang="fr-FR" altLang="fr-FR" sz="1200" b="0" u="none">
              <a:latin typeface="Arial" panose="020B0604020202020204" pitchFamily="34" charset="0"/>
            </a:endParaRPr>
          </a:p>
        </p:txBody>
      </p:sp>
      <p:sp>
        <p:nvSpPr>
          <p:cNvPr id="14340" name="Text Box 6">
            <a:extLst>
              <a:ext uri="{FF2B5EF4-FFF2-40B4-BE49-F238E27FC236}">
                <a16:creationId xmlns:a16="http://schemas.microsoft.com/office/drawing/2014/main" id="{82AC7F4C-9D46-4620-B025-DCDD2C9EF7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3663" y="1844675"/>
            <a:ext cx="1357312" cy="519113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u="none">
                <a:solidFill>
                  <a:schemeClr val="bg1"/>
                </a:solidFill>
              </a:rPr>
              <a:t>Objectif</a:t>
            </a:r>
          </a:p>
        </p:txBody>
      </p:sp>
      <p:sp>
        <p:nvSpPr>
          <p:cNvPr id="14341" name="ZoneTexte 6">
            <a:extLst>
              <a:ext uri="{FF2B5EF4-FFF2-40B4-BE49-F238E27FC236}">
                <a16:creationId xmlns:a16="http://schemas.microsoft.com/office/drawing/2014/main" id="{115A7503-081D-4EC8-B2F8-08FA81C565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3429000"/>
            <a:ext cx="7993062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A la fin de ma séance mes élèves seront capables de….</a:t>
            </a:r>
          </a:p>
        </p:txBody>
      </p:sp>
      <p:sp>
        <p:nvSpPr>
          <p:cNvPr id="14342" name="Text Box 4">
            <a:extLst>
              <a:ext uri="{FF2B5EF4-FFF2-40B4-BE49-F238E27FC236}">
                <a16:creationId xmlns:a16="http://schemas.microsoft.com/office/drawing/2014/main" id="{B83B0020-A76A-4416-B72F-CD05EE5D45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88913"/>
            <a:ext cx="604996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u="none">
                <a:solidFill>
                  <a:schemeClr val="bg1"/>
                </a:solidFill>
              </a:rPr>
              <a:t>Construire une séance de formation pratique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1">
            <a:extLst>
              <a:ext uri="{FF2B5EF4-FFF2-40B4-BE49-F238E27FC236}">
                <a16:creationId xmlns:a16="http://schemas.microsoft.com/office/drawing/2014/main" id="{D70141BE-17A5-4981-BC97-6764CE5079F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5363" name="Espace réservé du numéro de diapositive 2">
            <a:extLst>
              <a:ext uri="{FF2B5EF4-FFF2-40B4-BE49-F238E27FC236}">
                <a16:creationId xmlns:a16="http://schemas.microsoft.com/office/drawing/2014/main" id="{582B3A14-0D9D-4789-A4C4-62C51002221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3760C480-62AC-47E4-9820-DEE3D484F564}" type="slidenum">
              <a:rPr lang="fr-FR" altLang="fr-FR" sz="1200" b="0" u="none">
                <a:latin typeface="Arial" panose="020B0604020202020204" pitchFamily="34" charset="0"/>
              </a:rPr>
              <a:pPr/>
              <a:t>8</a:t>
            </a:fld>
            <a:endParaRPr lang="fr-FR" altLang="fr-FR" sz="1200" b="0" u="none">
              <a:latin typeface="Arial" panose="020B0604020202020204" pitchFamily="34" charset="0"/>
            </a:endParaRPr>
          </a:p>
        </p:txBody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BA0635B7-2B6D-4100-94CC-A0A84C91D095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755576" y="2885965"/>
            <a:ext cx="7772400" cy="1439862"/>
          </a:xfrm>
        </p:spPr>
        <p:txBody>
          <a:bodyPr/>
          <a:lstStyle/>
          <a:p>
            <a:pPr eaLnBrk="1" hangingPunct="1"/>
            <a:r>
              <a:rPr lang="fr-FR" altLang="fr-FR" sz="2800" dirty="0"/>
              <a:t>Explications brèves du thème de la séance à l’élève, avec l’objectif visé en rapport avec l’activité.</a:t>
            </a:r>
          </a:p>
          <a:p>
            <a:pPr eaLnBrk="1" hangingPunct="1"/>
            <a:endParaRPr lang="fr-FR" altLang="fr-FR" sz="2800" dirty="0"/>
          </a:p>
        </p:txBody>
      </p:sp>
      <p:sp>
        <p:nvSpPr>
          <p:cNvPr id="15365" name="Text Box 6">
            <a:extLst>
              <a:ext uri="{FF2B5EF4-FFF2-40B4-BE49-F238E27FC236}">
                <a16:creationId xmlns:a16="http://schemas.microsoft.com/office/drawing/2014/main" id="{FEFBEF1E-E532-43DF-80EA-F9B6B6F54C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0788" y="1916113"/>
            <a:ext cx="1962150" cy="519112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u="none">
                <a:solidFill>
                  <a:schemeClr val="bg1"/>
                </a:solidFill>
              </a:rPr>
              <a:t>Justification</a:t>
            </a:r>
          </a:p>
        </p:txBody>
      </p:sp>
      <p:sp>
        <p:nvSpPr>
          <p:cNvPr id="15366" name="Text Box 4">
            <a:extLst>
              <a:ext uri="{FF2B5EF4-FFF2-40B4-BE49-F238E27FC236}">
                <a16:creationId xmlns:a16="http://schemas.microsoft.com/office/drawing/2014/main" id="{4B8D65C6-2DA8-4768-92CF-EEB8785FD1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88913"/>
            <a:ext cx="604996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u="none">
                <a:solidFill>
                  <a:schemeClr val="bg1"/>
                </a:solidFill>
              </a:rPr>
              <a:t>Construire une séance de formation pratique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C79CCEAF-962B-4D67-81D9-36876FBA3F5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6387" name="Espace réservé du numéro de diapositive 2">
            <a:extLst>
              <a:ext uri="{FF2B5EF4-FFF2-40B4-BE49-F238E27FC236}">
                <a16:creationId xmlns:a16="http://schemas.microsoft.com/office/drawing/2014/main" id="{C17D82FC-7F10-46D7-81BB-C184588D503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u="sng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F399BE0-C2C2-49DD-AC19-B6A8DF028C0F}" type="slidenum">
              <a:rPr lang="fr-FR" altLang="fr-FR" sz="1200" b="0" u="none">
                <a:latin typeface="Arial" panose="020B0604020202020204" pitchFamily="34" charset="0"/>
              </a:rPr>
              <a:pPr/>
              <a:t>9</a:t>
            </a:fld>
            <a:endParaRPr lang="fr-FR" altLang="fr-FR" sz="1200" b="0" u="none">
              <a:latin typeface="Arial" panose="020B0604020202020204" pitchFamily="34" charset="0"/>
            </a:endParaRPr>
          </a:p>
        </p:txBody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9FFB5313-41B9-4E3F-89D1-DC4B91069E7B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307975" y="2378075"/>
            <a:ext cx="8496300" cy="15843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fr-FR" altLang="fr-FR" sz="2800">
                <a:solidFill>
                  <a:schemeClr val="tx2"/>
                </a:solidFill>
              </a:rPr>
              <a:t>Liste de toutes les connaissances et compétences minimales que l’élève doit posséder afin qu’il puisse atteindre l’objectif de la séance en toute sécurité</a:t>
            </a:r>
          </a:p>
        </p:txBody>
      </p:sp>
      <p:sp>
        <p:nvSpPr>
          <p:cNvPr id="16389" name="Text Box 6">
            <a:extLst>
              <a:ext uri="{FF2B5EF4-FFF2-40B4-BE49-F238E27FC236}">
                <a16:creationId xmlns:a16="http://schemas.microsoft.com/office/drawing/2014/main" id="{56881A4B-8E58-4137-ABD7-CE741AC3E1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2950" y="1773238"/>
            <a:ext cx="1676400" cy="519112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u="none">
                <a:solidFill>
                  <a:schemeClr val="bg1"/>
                </a:solidFill>
              </a:rPr>
              <a:t>Pré requis</a:t>
            </a:r>
          </a:p>
        </p:txBody>
      </p:sp>
      <p:sp>
        <p:nvSpPr>
          <p:cNvPr id="16390" name="Rectangle 7">
            <a:extLst>
              <a:ext uri="{FF2B5EF4-FFF2-40B4-BE49-F238E27FC236}">
                <a16:creationId xmlns:a16="http://schemas.microsoft.com/office/drawing/2014/main" id="{C3C33899-DFF1-433E-BC8B-8BAD9E5090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4092575"/>
            <a:ext cx="84963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1313" indent="-34131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Char char="•"/>
            </a:pPr>
            <a:r>
              <a:rPr lang="fr-FR" altLang="fr-FR" sz="2800" b="0" u="none">
                <a:solidFill>
                  <a:schemeClr val="tx2"/>
                </a:solidFill>
              </a:rPr>
              <a:t>Respect de la progression</a:t>
            </a:r>
          </a:p>
        </p:txBody>
      </p:sp>
      <p:sp>
        <p:nvSpPr>
          <p:cNvPr id="16391" name="Rectangle 3">
            <a:extLst>
              <a:ext uri="{FF2B5EF4-FFF2-40B4-BE49-F238E27FC236}">
                <a16:creationId xmlns:a16="http://schemas.microsoft.com/office/drawing/2014/main" id="{F406A758-1811-4920-810E-7B1C20ED5A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4941888"/>
            <a:ext cx="7772400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fr-FR" altLang="fr-FR" sz="2800" b="0" u="none">
                <a:solidFill>
                  <a:schemeClr val="tx2"/>
                </a:solidFill>
              </a:rPr>
              <a:t>Faire un lien entre les exercices de la séance et les cours théoriques </a:t>
            </a:r>
          </a:p>
        </p:txBody>
      </p:sp>
      <p:sp>
        <p:nvSpPr>
          <p:cNvPr id="16392" name="Text Box 4">
            <a:extLst>
              <a:ext uri="{FF2B5EF4-FFF2-40B4-BE49-F238E27FC236}">
                <a16:creationId xmlns:a16="http://schemas.microsoft.com/office/drawing/2014/main" id="{93F95692-19A7-4F61-A10E-AED61AB109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88913"/>
            <a:ext cx="604996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u="none">
                <a:solidFill>
                  <a:schemeClr val="bg1"/>
                </a:solidFill>
              </a:rPr>
              <a:t>Construire une séance de formation pratique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1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asque Codep 92">
  <a:themeElements>
    <a:clrScheme name="Masque Codep 92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Masque Codep 9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Masque Codep 92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3650</TotalTime>
  <Words>830</Words>
  <Application>Microsoft Office PowerPoint</Application>
  <PresentationFormat>Affichage à l'écran (4:3)</PresentationFormat>
  <Paragraphs>175</Paragraphs>
  <Slides>19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Comic Sans MS</vt:lpstr>
      <vt:lpstr>Times New Roman</vt:lpstr>
      <vt:lpstr>Wingdings</vt:lpstr>
      <vt:lpstr>Modèle par défaut</vt:lpstr>
      <vt:lpstr>Masque Codep 92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CTR  Ile de France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Stage Initial Initiateur</dc:title>
  <dc:creator>CORBEL Brigitte</dc:creator>
  <cp:lastModifiedBy>CORBEL Brigitte</cp:lastModifiedBy>
  <cp:revision>333</cp:revision>
  <dcterms:created xsi:type="dcterms:W3CDTF">2002-10-28T09:00:30Z</dcterms:created>
  <dcterms:modified xsi:type="dcterms:W3CDTF">2018-09-23T16:05:59Z</dcterms:modified>
</cp:coreProperties>
</file>