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  <p:sldMasterId id="2147483770" r:id="rId2"/>
  </p:sldMasterIdLst>
  <p:notesMasterIdLst>
    <p:notesMasterId r:id="rId23"/>
  </p:notesMasterIdLst>
  <p:handoutMasterIdLst>
    <p:handoutMasterId r:id="rId24"/>
  </p:handoutMasterIdLst>
  <p:sldIdLst>
    <p:sldId id="264" r:id="rId3"/>
    <p:sldId id="269" r:id="rId4"/>
    <p:sldId id="285" r:id="rId5"/>
    <p:sldId id="263" r:id="rId6"/>
    <p:sldId id="268" r:id="rId7"/>
    <p:sldId id="271" r:id="rId8"/>
    <p:sldId id="273" r:id="rId9"/>
    <p:sldId id="274" r:id="rId10"/>
    <p:sldId id="275" r:id="rId11"/>
    <p:sldId id="276" r:id="rId12"/>
    <p:sldId id="289" r:id="rId13"/>
    <p:sldId id="277" r:id="rId14"/>
    <p:sldId id="288" r:id="rId15"/>
    <p:sldId id="287" r:id="rId16"/>
    <p:sldId id="279" r:id="rId17"/>
    <p:sldId id="281" r:id="rId18"/>
    <p:sldId id="282" r:id="rId19"/>
    <p:sldId id="283" r:id="rId20"/>
    <p:sldId id="280" r:id="rId21"/>
    <p:sldId id="290" r:id="rId22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bg2"/>
        </a:solidFill>
        <a:latin typeface="Comic Sans MS" panose="030F0702030302020204" pitchFamily="66" charset="0"/>
        <a:ea typeface="MS PGothic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4B0"/>
    <a:srgbClr val="3333CC"/>
    <a:srgbClr val="002322"/>
    <a:srgbClr val="00CC99"/>
    <a:srgbClr val="00CC00"/>
    <a:srgbClr val="33CC33"/>
    <a:srgbClr val="9900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651" autoAdjust="0"/>
  </p:normalViewPr>
  <p:slideViewPr>
    <p:cSldViewPr>
      <p:cViewPr varScale="1">
        <p:scale>
          <a:sx n="79" d="100"/>
          <a:sy n="79" d="100"/>
        </p:scale>
        <p:origin x="1570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4986DC49-D6C9-45BB-ACFA-2F2A40CFC1A5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A4FD7855-5F81-44D6-B942-F4928046A8FC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A598545B-4607-4290-8F4D-4F56E1C1D65D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E34AA149-32A5-4C7D-A432-91460734BEF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1DCD8093-5FAB-4FB8-9FBD-C7DB3E820E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B05A040D-8D8D-4362-9FE6-A525B0BE1C6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26501D2D-661E-42BD-A97A-02CEA3F460D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7A55590-B7F9-4461-9A07-88FB59A19FA4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07E59D7C-1D0A-4FE7-8AF8-12E3F1190A0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0543E55A-BB73-4650-87B0-E5D24D885B4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chemeClr val="tx1"/>
                </a:solidFill>
                <a:latin typeface="Times New Roman" pitchFamily="18" charset="0"/>
                <a:ea typeface="+mn-ea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1AC378F8-268D-40B4-9B2F-07CAF4791A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B980AAD-67FA-4060-BDDC-50CA494BB8D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ＭＳ Ｐゴシック" pitchFamily="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576B2B8C-26CD-4331-8CAA-43781B560F3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3EE884CE-64FC-4257-AF4D-DB4637CCA0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F9E45CBB-19B0-431F-8DD7-F9A015DC52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1pPr>
            <a:lvl2pPr marL="742950" indent="-28575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2pPr>
            <a:lvl3pPr marL="1143000" indent="-22860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3pPr>
            <a:lvl4pPr marL="1600200" indent="-22860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4pPr>
            <a:lvl5pPr marL="2057400" indent="-22860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9pPr>
          </a:lstStyle>
          <a:p>
            <a:fld id="{8A4740FB-D6EB-4737-A197-AD5DBB1DE56A}" type="slidenum">
              <a:rPr lang="fr-FR" altLang="fr-FR" sz="120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5879B5D0-EA5C-4639-B368-A2EDC010841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EA14BD5F-381D-426F-95F7-5645F40D48ED}" type="slidenum">
              <a:rPr lang="fr-FR" altLang="fr-FR" smtClean="0"/>
              <a:pPr>
                <a:spcBef>
                  <a:spcPct val="0"/>
                </a:spcBef>
              </a:pPr>
              <a:t>6</a:t>
            </a:fld>
            <a:endParaRPr lang="fr-FR" altLang="fr-FR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64EDA403-22D3-44E0-B90E-2DECFE3C0C67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F2E045D2-BD68-4AD6-907B-8F111D0131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fr-FR"/>
              <a:t>Quelques exemples :</a:t>
            </a:r>
          </a:p>
          <a:p>
            <a:pPr eaLnBrk="1" hangingPunct="1"/>
            <a:r>
              <a:rPr lang="fr-FR" altLang="fr-FR"/>
              <a:t>Un plongeur qui jette violemment au sol le détendeur de son équipier en lui procurant un dommage matériel, engage sa RC délictuelle.</a:t>
            </a:r>
          </a:p>
          <a:p>
            <a:pPr eaLnBrk="1" hangingPunct="1"/>
            <a:r>
              <a:rPr lang="fr-FR" altLang="fr-FR"/>
              <a:t>Un moniteur qui loue un gilet défectueux à un de ses élèves qui se blesse en l’utilisant, engage sa RC délictuelle,</a:t>
            </a:r>
          </a:p>
          <a:p>
            <a:pPr eaLnBrk="1" hangingPunct="1"/>
            <a:r>
              <a:rPr lang="fr-FR" altLang="fr-FR"/>
              <a:t>si l’on peut démontrer une faute, ou bien sa RC contractuelle si l’on estime que la panne est due au hasard.</a:t>
            </a:r>
          </a:p>
          <a:p>
            <a:pPr eaLnBrk="1" hangingPunct="1"/>
            <a:r>
              <a:rPr lang="fr-FR" altLang="fr-FR"/>
              <a:t>Un plongeur autonome victime d’une syncope au fond, peut être tenu pour responsable au nom de sa RC contractuelle.</a:t>
            </a:r>
          </a:p>
          <a:p>
            <a:pPr eaLnBrk="1" hangingPunct="1"/>
            <a:r>
              <a:rPr lang="fr-FR" altLang="fr-FR"/>
              <a:t>des dommages dûs à un accident dont son équipier serait victime en lui portant secours.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5E9F7CFF-7803-4153-BEF3-0BD41F27318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84C953F-CCFC-4DCF-9039-4403EF544C37}" type="slidenum">
              <a:rPr lang="fr-FR" altLang="fr-FR" smtClean="0"/>
              <a:pPr>
                <a:spcBef>
                  <a:spcPct val="0"/>
                </a:spcBef>
              </a:pPr>
              <a:t>7</a:t>
            </a:fld>
            <a:endParaRPr lang="fr-FR" altLang="fr-FR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07E2DD33-C595-43E7-98B6-C636F49FFE8A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2663554D-732F-4F5C-B1EE-A2497A76EB2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i="1" u="sng"/>
              <a:t>Obligation de moyens renforcés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Le moniteur devra démontrer que lors d’un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baptême, il a pris toutes les précautions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nécessaires pour qu’aucun accident arrive.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>
            <a:extLst>
              <a:ext uri="{FF2B5EF4-FFF2-40B4-BE49-F238E27FC236}">
                <a16:creationId xmlns:a16="http://schemas.microsoft.com/office/drawing/2014/main" id="{2A22669D-3D94-4940-80E7-9A84EA832D3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78D7DD8-35AF-4BB9-913C-56A16035EFA9}" type="slidenum">
              <a:rPr lang="fr-FR" altLang="fr-FR" smtClean="0"/>
              <a:pPr>
                <a:spcBef>
                  <a:spcPct val="0"/>
                </a:spcBef>
              </a:pPr>
              <a:t>10</a:t>
            </a:fld>
            <a:endParaRPr lang="fr-FR" altLang="fr-FR"/>
          </a:p>
        </p:txBody>
      </p:sp>
      <p:sp>
        <p:nvSpPr>
          <p:cNvPr id="19459" name="Rectangle 2">
            <a:extLst>
              <a:ext uri="{FF2B5EF4-FFF2-40B4-BE49-F238E27FC236}">
                <a16:creationId xmlns:a16="http://schemas.microsoft.com/office/drawing/2014/main" id="{C5C5710D-A832-462E-AEF1-BF7AECBA4C6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>
            <a:extLst>
              <a:ext uri="{FF2B5EF4-FFF2-40B4-BE49-F238E27FC236}">
                <a16:creationId xmlns:a16="http://schemas.microsoft.com/office/drawing/2014/main" id="{E9253F3E-BB03-4D43-B592-618E6F814F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b="1" i="1"/>
              <a:t>Exemple :</a:t>
            </a:r>
            <a:r>
              <a:rPr lang="fr-FR" altLang="fr-FR" sz="1600" i="1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 moniteur emmène un Niveau 1 en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exploration 	à 50 mètre de profondeur.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 Président de club met à disposition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des blocs de plongée non ré-éprouvés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depuis 20 ans.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Une structure de plongée organise une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plongée profonde avec une absence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évidente de sécurité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	pas de bloc de secours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	oxygène insuffisant.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>
            <a:extLst>
              <a:ext uri="{FF2B5EF4-FFF2-40B4-BE49-F238E27FC236}">
                <a16:creationId xmlns:a16="http://schemas.microsoft.com/office/drawing/2014/main" id="{CB336557-1EF9-47AF-9355-D46C20B844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AC45043A-1AC9-47E2-9718-A910B67558C5}" type="slidenum">
              <a:rPr lang="fr-FR" altLang="fr-FR" smtClean="0"/>
              <a:pPr>
                <a:spcBef>
                  <a:spcPct val="0"/>
                </a:spcBef>
              </a:pPr>
              <a:t>11</a:t>
            </a:fld>
            <a:endParaRPr lang="fr-FR" altLang="fr-FR"/>
          </a:p>
        </p:txBody>
      </p:sp>
      <p:sp>
        <p:nvSpPr>
          <p:cNvPr id="21507" name="Rectangle 2">
            <a:extLst>
              <a:ext uri="{FF2B5EF4-FFF2-40B4-BE49-F238E27FC236}">
                <a16:creationId xmlns:a16="http://schemas.microsoft.com/office/drawing/2014/main" id="{8FD4731E-144E-40CD-9ECA-F1B4C4C286E0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>
            <a:extLst>
              <a:ext uri="{FF2B5EF4-FFF2-40B4-BE49-F238E27FC236}">
                <a16:creationId xmlns:a16="http://schemas.microsoft.com/office/drawing/2014/main" id="{DCF5D31A-2CE6-4306-85CD-625D96FA325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b="1" i="1"/>
              <a:t>Exemple :</a:t>
            </a:r>
            <a:r>
              <a:rPr lang="fr-FR" altLang="fr-FR" sz="1600" i="1"/>
              <a:t>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 moniteur emmène un Niveau 1 en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exploration 	à 50 mètre de profondeur.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 Président de club met à disposition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des blocs de plongée non ré-éprouvés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depuis 20 ans.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Une structure de plongée organise une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plongée profonde avec une absence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évidente de sécurité 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	pas de bloc de secours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	oxygène insuffisant.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>
            <a:extLst>
              <a:ext uri="{FF2B5EF4-FFF2-40B4-BE49-F238E27FC236}">
                <a16:creationId xmlns:a16="http://schemas.microsoft.com/office/drawing/2014/main" id="{C5DF5443-2D28-463E-B45E-89EFF0C4431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890F239-CBC6-4374-B4C6-0C1793C0B307}" type="slidenum">
              <a:rPr lang="fr-FR" altLang="fr-FR" smtClean="0"/>
              <a:pPr>
                <a:spcBef>
                  <a:spcPct val="0"/>
                </a:spcBef>
              </a:pPr>
              <a:t>12</a:t>
            </a:fld>
            <a:endParaRPr lang="fr-FR" altLang="fr-FR"/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65D04792-3F15-4C08-8738-F684C814E32F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>
            <a:extLst>
              <a:ext uri="{FF2B5EF4-FFF2-40B4-BE49-F238E27FC236}">
                <a16:creationId xmlns:a16="http://schemas.microsoft.com/office/drawing/2014/main" id="{783958DA-59B4-4334-9DBA-474BB93FBB6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i="1" u="sng"/>
              <a:t>Obligation de moyens renforcés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Le moniteur devra démontrer que lors d’un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baptême, il a pris toutes les précautions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nécessaires pour qu’aucun accident arrive.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73B60D18-D997-4F5D-90ED-7C67BE337B5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604F894C-E6C4-4976-967B-5BBF15CB39EA}" type="slidenum">
              <a:rPr lang="fr-FR" altLang="fr-FR" smtClean="0"/>
              <a:pPr>
                <a:spcBef>
                  <a:spcPct val="0"/>
                </a:spcBef>
              </a:pPr>
              <a:t>13</a:t>
            </a:fld>
            <a:endParaRPr lang="fr-FR" altLang="fr-FR"/>
          </a:p>
        </p:txBody>
      </p:sp>
      <p:sp>
        <p:nvSpPr>
          <p:cNvPr id="25603" name="Rectangle 2">
            <a:extLst>
              <a:ext uri="{FF2B5EF4-FFF2-40B4-BE49-F238E27FC236}">
                <a16:creationId xmlns:a16="http://schemas.microsoft.com/office/drawing/2014/main" id="{431F5C4E-212A-4DE1-8722-08A2EB3C3D0D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A220E1C0-5AD1-4C2F-90B6-A87BD8C2523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i="1" u="sng"/>
              <a:t>Obligation de moyens renforcés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Le moniteur devra démontrer que lors d’un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baptême, il a pris toutes les précautions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nécessaires pour qu’aucun accident arrive.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ABC1FF0A-AFF9-444B-B22D-D48FCFD43C0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D73767C-CB3C-4177-A9E6-357CDC3A8727}" type="slidenum">
              <a:rPr lang="fr-FR" altLang="fr-FR" smtClean="0"/>
              <a:pPr>
                <a:spcBef>
                  <a:spcPct val="0"/>
                </a:spcBef>
              </a:pPr>
              <a:t>14</a:t>
            </a:fld>
            <a:endParaRPr lang="fr-FR" altLang="fr-FR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40B39006-06D4-4463-97F5-838C2266831B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39DBED25-E9EF-471A-917F-6862445A96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i="1" u="sng"/>
              <a:t>Obligation de moyens renforcés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Le moniteur devra démontrer que lors d’un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baptême, il a pris toutes les précautions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/>
              <a:t>	nécessaires pour qu’aucun accident arrive.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8B62EA6A-5627-407E-A5F6-5DED93E45F0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37931725" indent="-3747452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679D20F-08C7-4523-8F0B-40F543D4EEA8}" type="slidenum">
              <a:rPr lang="fr-FR" altLang="fr-FR" smtClean="0"/>
              <a:pPr>
                <a:spcBef>
                  <a:spcPct val="0"/>
                </a:spcBef>
              </a:pPr>
              <a:t>16</a:t>
            </a:fld>
            <a:endParaRPr lang="fr-FR" altLang="fr-FR"/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6690EAF0-CD59-483E-A2E3-298D2120A414}"/>
              </a:ext>
            </a:extLst>
          </p:cNvPr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CA9D4A99-AE7F-4496-912B-FB40F15A40E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Pour éviter la notion de faute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respect de l’approche pédagogique de nos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cursus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respect de l’obligation de prudence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(enseignement, structures, matériel,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conditions)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et pour la mise en danger délibéré :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respect des réglementations internes de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	la Fédération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respect des réglementaires et instructions</a:t>
            </a:r>
          </a:p>
          <a:p>
            <a:pPr eaLnBrk="1" hangingPunct="1">
              <a:spcBef>
                <a:spcPct val="0"/>
              </a:spcBef>
            </a:pPr>
            <a:r>
              <a:rPr lang="fr-FR" altLang="fr-FR" sz="1600" i="1">
                <a:latin typeface="Comic Sans MS" panose="030F0702030302020204" pitchFamily="66" charset="0"/>
              </a:rPr>
              <a:t>		jeunesse et sports</a:t>
            </a:r>
          </a:p>
          <a:p>
            <a:pPr eaLnBrk="1" hangingPunct="1"/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B1B5E3C-89D1-4178-9825-6960D25A63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47E4403-75ED-4CAC-8457-7BD7960530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E268AF-33F4-49AD-8995-3073B2F021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6724794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A6F18B9-A164-4619-A83D-FEE2F8020B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846865E-C27C-47A4-829B-774059F9BB9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06892D-AF49-405B-A3A6-6480161ED29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1913421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B4F9D98-B591-4019-B8E4-2BC038FD51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77F0790-4ACD-4B17-864E-3AFCDEB7DD2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B05A4-DAB7-4413-9683-FA94FCD8ABE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1803062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60">
            <a:extLst>
              <a:ext uri="{FF2B5EF4-FFF2-40B4-BE49-F238E27FC236}">
                <a16:creationId xmlns:a16="http://schemas.microsoft.com/office/drawing/2014/main" id="{9D59040E-9131-4B09-B4EA-C4A3570C35DB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5" name="Rectangle 1061">
            <a:extLst>
              <a:ext uri="{FF2B5EF4-FFF2-40B4-BE49-F238E27FC236}">
                <a16:creationId xmlns:a16="http://schemas.microsoft.com/office/drawing/2014/main" id="{30527912-9841-4A7F-8064-6A4FC502280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1062">
            <a:extLst>
              <a:ext uri="{FF2B5EF4-FFF2-40B4-BE49-F238E27FC236}">
                <a16:creationId xmlns:a16="http://schemas.microsoft.com/office/drawing/2014/main" id="{FE91E0F9-9422-4C6E-93CC-9AFDBC3B2B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1D36-CD09-4B60-85E0-AC41A42110D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5410295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B216E22-F434-4463-B1F0-A93BC8C477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767A733-D61B-4B69-B771-8A4DFF67B6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A46FB-77B8-49B2-9F30-291235055BC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53271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5E8E536-9916-4A4E-BCE4-574B477603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4AB2C4E-E789-441F-800C-A8378A0F928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E38C9-0358-465C-862B-8E53FE8D70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2244874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17741BE-D8DE-4278-BFAD-3BF293BD7EC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8ABCB69-39AF-47FF-8C4A-FCEF6762DB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4690A-F5DF-49CD-AAED-7419B33CE2D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4286145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70872B37-9077-458F-9875-2D68B3DD51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DE93D3-6149-43D3-A6CF-904E7BB4DE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B5335A-2ACB-45F6-AE18-7FF678BE3C7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366722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3F0871CE-7E09-4448-B665-7AE6CD3BD1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50B5B060-D808-450C-99B6-4015EBECDE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A1C6F-FCD0-4593-8F8D-A486334DAD3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553033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2F6FEC01-D30F-44FF-9E21-27F7B704472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485A382-56D2-4599-8A8C-3CED29B3F6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44071-6DB5-4826-8E1C-A275C44837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914083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D0D833C-E37C-4F61-87DB-012038C73D1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0B43A94-586A-4721-9CA7-10A2AE1EF31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65141-2775-46F2-A694-A17B713297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4081998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DF20A6-1C48-4529-8F67-7FC14FF7A8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AD315BF-17F8-4995-9B10-5A136BCA2A3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3DF3A-83D0-45E9-8B3F-1BA6D51C70E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681470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>
            <a:extLst>
              <a:ext uri="{FF2B5EF4-FFF2-40B4-BE49-F238E27FC236}">
                <a16:creationId xmlns:a16="http://schemas.microsoft.com/office/drawing/2014/main" id="{AF087639-FAF3-499D-BCEA-D7A9B8E0B9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2"/>
                </a:solidFill>
                <a:latin typeface="Comic Sans MS" panose="030F0702030302020204" pitchFamily="66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C53EDDCC-DC0B-40C3-8F9D-4B6F68C67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Espace réservé du titre 1">
            <a:extLst>
              <a:ext uri="{FF2B5EF4-FFF2-40B4-BE49-F238E27FC236}">
                <a16:creationId xmlns:a16="http://schemas.microsoft.com/office/drawing/2014/main" id="{CD251E07-30DF-49F6-9F89-0DC48037A2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46085" name="Espace réservé du texte 2">
            <a:extLst>
              <a:ext uri="{FF2B5EF4-FFF2-40B4-BE49-F238E27FC236}">
                <a16:creationId xmlns:a16="http://schemas.microsoft.com/office/drawing/2014/main" id="{CA83A206-EA9E-4EF2-8B4B-FEEC0B0DE3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B67D04D2-8F16-4681-B28E-9AC835C11F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6087" name="Rectangle 7">
            <a:extLst>
              <a:ext uri="{FF2B5EF4-FFF2-40B4-BE49-F238E27FC236}">
                <a16:creationId xmlns:a16="http://schemas.microsoft.com/office/drawing/2014/main" id="{F3A07CFC-31D3-4E67-99EC-F8D7D050326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B503510-AC11-4E77-AF2A-5732ED7DE3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60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60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60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60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60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4" grpId="0" autoUpdateAnimBg="0"/>
      <p:bldP spid="46085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608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608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608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608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0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4608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4A10512B-E109-4DBD-B0FC-0BE31043CEE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4B1D5CBB-A1FA-4732-ACA5-4CBB35E1F50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3D07216D-7554-40E0-A9AE-F99179C68F13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ED945147-49A0-4E76-92C0-003D40E2CBE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16E0CA25-5C0E-46A1-99D9-42EADC59AA1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5E2C53B-00C7-4DD7-802B-CC1176259E5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3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MS PGothic" panose="020B0600070205080204" pitchFamily="34" charset="-128"/>
          <a:cs typeface="ＭＳ Ｐゴシック" pitchFamily="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  <a:ea typeface="MS PGothic" panose="020B0600070205080204" pitchFamily="34" charset="-128"/>
          <a:cs typeface="ＭＳ Ｐゴシック" pitchFamily="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  <a:ea typeface="MS PGothic" panose="020B0600070205080204" pitchFamily="34" charset="-128"/>
          <a:cs typeface="ＭＳ Ｐゴシック" pitchFamily="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  <a:ea typeface="MS PGothic" panose="020B0600070205080204" pitchFamily="34" charset="-128"/>
          <a:cs typeface="ＭＳ Ｐゴシック" pitchFamily="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  <a:ea typeface="MS PGothic" panose="020B0600070205080204" pitchFamily="34" charset="-128"/>
          <a:cs typeface="ＭＳ Ｐゴシック" pitchFamily="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MS PGothic" panose="020B0600070205080204" pitchFamily="34" charset="-128"/>
          <a:cs typeface="ＭＳ Ｐゴシック" pitchFamily="4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  <a:ea typeface="MS PGothic" panose="020B0600070205080204" pitchFamily="34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  <a:ea typeface="MS PGothic" panose="020B0600070205080204" pitchFamily="34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  <a:ea typeface="MS PGothic" panose="020B0600070205080204" pitchFamily="34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  <a:ea typeface="MS PGothic" panose="020B0600070205080204" pitchFamily="34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714300A0-34A8-4AE6-B4BB-94D25A0DA9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BF447448-AC16-459B-B497-9EADDEBD6B7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4C69FC9-F3F0-4B44-9D49-852F75147B0D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4EC8F269-F297-426D-85CD-06BEC1A0C3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61245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2FA54980-8C14-45F8-BB16-30AA283B89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03D6866E-3DD0-4DB0-9EC7-F5F1AD9FE9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EAB25C-815A-49FE-B49A-CDB1EA5B064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85F26CF9-F764-4524-882B-4F800FF731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213100"/>
            <a:ext cx="8353425" cy="191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Il n’est pas nécessaire qu’il y ait un dommage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 fait de </a:t>
            </a:r>
            <a:r>
              <a:rPr lang="fr-FR" altLang="fr-FR" sz="2400" b="1">
                <a:solidFill>
                  <a:srgbClr val="FF0000"/>
                </a:solidFill>
              </a:rPr>
              <a:t>créer un risque à la vie</a:t>
            </a:r>
            <a:r>
              <a:rPr lang="fr-FR" altLang="fr-FR" sz="2400" b="1">
                <a:solidFill>
                  <a:schemeClr val="tx2"/>
                </a:solidFill>
              </a:rPr>
              <a:t> ou à l’intégrité corporelle d’un individu (mutilation ou infirmité permanente) </a:t>
            </a:r>
            <a:r>
              <a:rPr lang="fr-FR" altLang="fr-FR" sz="2400" b="1">
                <a:solidFill>
                  <a:srgbClr val="FF0000"/>
                </a:solidFill>
              </a:rPr>
              <a:t>est suffisant</a:t>
            </a: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18437" name="Text Box 9">
            <a:extLst>
              <a:ext uri="{FF2B5EF4-FFF2-40B4-BE49-F238E27FC236}">
                <a16:creationId xmlns:a16="http://schemas.microsoft.com/office/drawing/2014/main" id="{298F8B97-890B-4002-922F-305BA31696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grpSp>
        <p:nvGrpSpPr>
          <p:cNvPr id="18438" name="Group 3">
            <a:extLst>
              <a:ext uri="{FF2B5EF4-FFF2-40B4-BE49-F238E27FC236}">
                <a16:creationId xmlns:a16="http://schemas.microsoft.com/office/drawing/2014/main" id="{91724046-D858-4A14-808B-C3A24C56321F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18439" name="Rectangle 4">
              <a:extLst>
                <a:ext uri="{FF2B5EF4-FFF2-40B4-BE49-F238E27FC236}">
                  <a16:creationId xmlns:a16="http://schemas.microsoft.com/office/drawing/2014/main" id="{39E9B868-CF94-4AD3-8F3F-C0272B7DB4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18440" name="Text Box 5">
              <a:extLst>
                <a:ext uri="{FF2B5EF4-FFF2-40B4-BE49-F238E27FC236}">
                  <a16:creationId xmlns:a16="http://schemas.microsoft.com/office/drawing/2014/main" id="{BB4A1443-0C04-43BC-8CD7-B725A4F873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2D528694-8922-4588-9E4C-781BAA06C8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DFDB6FE4-D527-427D-AD83-3472C2CDA18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BE6B14-618C-492C-9373-67BC37E67420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Rectangle 3">
            <a:extLst>
              <a:ext uri="{FF2B5EF4-FFF2-40B4-BE49-F238E27FC236}">
                <a16:creationId xmlns:a16="http://schemas.microsoft.com/office/drawing/2014/main" id="{BDD81AC5-E406-4AC3-A373-A838B46079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628775"/>
            <a:ext cx="89154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0485" name="Text Box 4">
            <a:extLst>
              <a:ext uri="{FF2B5EF4-FFF2-40B4-BE49-F238E27FC236}">
                <a16:creationId xmlns:a16="http://schemas.microsoft.com/office/drawing/2014/main" id="{23D2A1D9-8C74-4273-AEC5-412222B480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565400"/>
            <a:ext cx="8424863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Elle peut être liée à une </a:t>
            </a:r>
            <a:r>
              <a:rPr lang="fr-FR" altLang="fr-FR" sz="2400" b="1">
                <a:solidFill>
                  <a:srgbClr val="FF0000"/>
                </a:solidFill>
              </a:rPr>
              <a:t>violation</a:t>
            </a:r>
            <a:r>
              <a:rPr lang="fr-FR" altLang="fr-FR" sz="2400" b="1">
                <a:solidFill>
                  <a:schemeClr val="tx2"/>
                </a:solidFill>
              </a:rPr>
              <a:t> manifestement </a:t>
            </a:r>
            <a:r>
              <a:rPr lang="fr-FR" altLang="fr-FR" sz="2400" b="1">
                <a:solidFill>
                  <a:srgbClr val="FF0000"/>
                </a:solidFill>
              </a:rPr>
              <a:t>délibérée</a:t>
            </a:r>
            <a:r>
              <a:rPr lang="fr-FR" altLang="fr-FR" sz="2400" b="1">
                <a:solidFill>
                  <a:schemeClr val="tx2"/>
                </a:solidFill>
              </a:rPr>
              <a:t> d’une </a:t>
            </a:r>
            <a:r>
              <a:rPr lang="fr-FR" altLang="fr-FR" sz="2400" b="1">
                <a:solidFill>
                  <a:srgbClr val="FF0000"/>
                </a:solidFill>
              </a:rPr>
              <a:t>obligation particulière de sécurité</a:t>
            </a:r>
            <a:r>
              <a:rPr lang="fr-FR" altLang="fr-FR" sz="2400" b="1">
                <a:solidFill>
                  <a:schemeClr val="tx2"/>
                </a:solidFill>
              </a:rPr>
              <a:t> édictée par la Loi ou un règlement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L’infraction peut être constatée par l’autorité compétente ou par plainte de </a:t>
            </a:r>
            <a:r>
              <a:rPr lang="fr-FR" altLang="fr-FR" sz="2400" b="1">
                <a:solidFill>
                  <a:srgbClr val="FF0000"/>
                </a:solidFill>
              </a:rPr>
              <a:t>toute personne qui estime</a:t>
            </a:r>
            <a:r>
              <a:rPr lang="fr-FR" altLang="fr-FR" sz="2400" b="1">
                <a:solidFill>
                  <a:schemeClr val="tx2"/>
                </a:solidFill>
              </a:rPr>
              <a:t> avoir été </a:t>
            </a:r>
            <a:r>
              <a:rPr lang="fr-FR" altLang="fr-FR" sz="2400" b="1">
                <a:solidFill>
                  <a:srgbClr val="FF0000"/>
                </a:solidFill>
              </a:rPr>
              <a:t>mise en danger</a:t>
            </a:r>
            <a:r>
              <a:rPr lang="fr-FR" altLang="fr-FR" sz="2400" b="1">
                <a:solidFill>
                  <a:schemeClr val="tx2"/>
                </a:solidFill>
              </a:rPr>
              <a:t> dans les conditions ci-dessus décrites</a:t>
            </a:r>
          </a:p>
        </p:txBody>
      </p:sp>
      <p:sp>
        <p:nvSpPr>
          <p:cNvPr id="20486" name="Text Box 10">
            <a:extLst>
              <a:ext uri="{FF2B5EF4-FFF2-40B4-BE49-F238E27FC236}">
                <a16:creationId xmlns:a16="http://schemas.microsoft.com/office/drawing/2014/main" id="{D3EC3A17-97F4-414C-92FB-C39D469362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grpSp>
        <p:nvGrpSpPr>
          <p:cNvPr id="20487" name="Group 3">
            <a:extLst>
              <a:ext uri="{FF2B5EF4-FFF2-40B4-BE49-F238E27FC236}">
                <a16:creationId xmlns:a16="http://schemas.microsoft.com/office/drawing/2014/main" id="{77B67C98-3B5C-4D45-834A-7545FEEAAFF4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20488" name="Rectangle 4">
              <a:extLst>
                <a:ext uri="{FF2B5EF4-FFF2-40B4-BE49-F238E27FC236}">
                  <a16:creationId xmlns:a16="http://schemas.microsoft.com/office/drawing/2014/main" id="{FEEB9DFD-CA72-415C-BE66-6CCF222631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0489" name="Text Box 5">
              <a:extLst>
                <a:ext uri="{FF2B5EF4-FFF2-40B4-BE49-F238E27FC236}">
                  <a16:creationId xmlns:a16="http://schemas.microsoft.com/office/drawing/2014/main" id="{21EF163A-3764-4E87-B275-0C65EE8417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42D4AFF0-19B3-4BCE-9F9B-A4DFED6163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55D7EB5A-F28D-4940-9AF7-219061B5D5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007EB14-3A06-43DB-83E2-9F6061E073F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Text Box 7">
            <a:extLst>
              <a:ext uri="{FF2B5EF4-FFF2-40B4-BE49-F238E27FC236}">
                <a16:creationId xmlns:a16="http://schemas.microsoft.com/office/drawing/2014/main" id="{30F3C1FE-5EA3-489F-AFD9-07C478FA28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852738"/>
            <a:ext cx="820896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Un organisateur de plongée contrôlé </a:t>
            </a:r>
            <a:r>
              <a:rPr lang="fr-FR" altLang="fr-FR" sz="2400" b="1">
                <a:solidFill>
                  <a:srgbClr val="FF0000"/>
                </a:solidFill>
              </a:rPr>
              <a:t>sans moyen</a:t>
            </a:r>
            <a:r>
              <a:rPr lang="fr-FR" altLang="fr-FR" sz="2400" b="1">
                <a:solidFill>
                  <a:schemeClr val="tx2"/>
                </a:solidFill>
              </a:rPr>
              <a:t> de communication à bord de son embarcation est </a:t>
            </a:r>
            <a:r>
              <a:rPr lang="fr-FR" altLang="fr-FR" sz="2400" b="1">
                <a:solidFill>
                  <a:srgbClr val="FF0000"/>
                </a:solidFill>
              </a:rPr>
              <a:t>en infraction</a:t>
            </a:r>
            <a:r>
              <a:rPr lang="fr-FR" altLang="fr-FR" sz="2400" b="1">
                <a:solidFill>
                  <a:schemeClr val="tx2"/>
                </a:solidFill>
              </a:rPr>
              <a:t> avec la législation sur les moyens à mettre en œuvre pour garantir la sécurité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Il est passible d’une amende au Pénal, même </a:t>
            </a:r>
            <a:r>
              <a:rPr lang="fr-FR" altLang="fr-FR" sz="2400" b="1">
                <a:solidFill>
                  <a:srgbClr val="FF0000"/>
                </a:solidFill>
              </a:rPr>
              <a:t>si aucun préjudice n’est démontré</a:t>
            </a:r>
          </a:p>
        </p:txBody>
      </p:sp>
      <p:sp>
        <p:nvSpPr>
          <p:cNvPr id="22533" name="Text Box 9">
            <a:extLst>
              <a:ext uri="{FF2B5EF4-FFF2-40B4-BE49-F238E27FC236}">
                <a16:creationId xmlns:a16="http://schemas.microsoft.com/office/drawing/2014/main" id="{B7E3EFEB-48D5-4733-9EA4-8A472C9CC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grpSp>
        <p:nvGrpSpPr>
          <p:cNvPr id="22534" name="Group 3">
            <a:extLst>
              <a:ext uri="{FF2B5EF4-FFF2-40B4-BE49-F238E27FC236}">
                <a16:creationId xmlns:a16="http://schemas.microsoft.com/office/drawing/2014/main" id="{414564B0-E0A3-4FFB-B5B1-723631457471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22538" name="Rectangle 4">
              <a:extLst>
                <a:ext uri="{FF2B5EF4-FFF2-40B4-BE49-F238E27FC236}">
                  <a16:creationId xmlns:a16="http://schemas.microsoft.com/office/drawing/2014/main" id="{C6FAF97C-0911-4FD1-8789-65A845D59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2539" name="Text Box 5">
              <a:extLst>
                <a:ext uri="{FF2B5EF4-FFF2-40B4-BE49-F238E27FC236}">
                  <a16:creationId xmlns:a16="http://schemas.microsoft.com/office/drawing/2014/main" id="{7E49C479-C5E2-454B-A8D0-9C004E034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  <p:grpSp>
        <p:nvGrpSpPr>
          <p:cNvPr id="22535" name="Groupe 4">
            <a:extLst>
              <a:ext uri="{FF2B5EF4-FFF2-40B4-BE49-F238E27FC236}">
                <a16:creationId xmlns:a16="http://schemas.microsoft.com/office/drawing/2014/main" id="{A49F9B00-03BF-482D-8C2C-DDA2BECCD435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2349500"/>
            <a:ext cx="2303463" cy="541338"/>
            <a:chOff x="755576" y="2348880"/>
            <a:chExt cx="2304256" cy="54238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282CE2C-B5EA-4F6D-8ECC-51357DE6F027}"/>
                </a:ext>
              </a:extLst>
            </p:cNvPr>
            <p:cNvSpPr/>
            <p:nvPr/>
          </p:nvSpPr>
          <p:spPr>
            <a:xfrm>
              <a:off x="755576" y="2348880"/>
              <a:ext cx="2304256" cy="5232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3" name="ZoneTexte 2">
              <a:extLst>
                <a:ext uri="{FF2B5EF4-FFF2-40B4-BE49-F238E27FC236}">
                  <a16:creationId xmlns:a16="http://schemas.microsoft.com/office/drawing/2014/main" id="{797FF2A2-D743-4F86-9353-F0975220CFFB}"/>
                </a:ext>
              </a:extLst>
            </p:cNvPr>
            <p:cNvSpPr txBox="1"/>
            <p:nvPr/>
          </p:nvSpPr>
          <p:spPr>
            <a:xfrm>
              <a:off x="755576" y="2367967"/>
              <a:ext cx="2304256" cy="523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dirty="0">
                  <a:latin typeface="+mn-lt"/>
                </a:rPr>
                <a:t>Exemple 1 :</a:t>
              </a:r>
            </a:p>
          </p:txBody>
        </p:sp>
      </p:grp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A9759FB5-E3C4-4773-99CD-31474E99BF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4A9FA57B-7CEC-42FC-9883-9F38E8880A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49AA034-8733-41FD-A02C-44EAA7B84AB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 Box 3">
            <a:extLst>
              <a:ext uri="{FF2B5EF4-FFF2-40B4-BE49-F238E27FC236}">
                <a16:creationId xmlns:a16="http://schemas.microsoft.com/office/drawing/2014/main" id="{F5A74052-A3B1-42F3-9B36-70F19D9F1B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941638"/>
            <a:ext cx="8380413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Un club organisant son activité dans des conditions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rgbClr val="FF0000"/>
                </a:solidFill>
              </a:rPr>
              <a:t>d’extrême dangerosité pour ses plongeurs</a:t>
            </a:r>
            <a:r>
              <a:rPr lang="fr-FR" altLang="fr-FR" sz="2400" b="1">
                <a:solidFill>
                  <a:schemeClr val="tx2"/>
                </a:solidFill>
              </a:rPr>
              <a:t>, par exemple en multipliant les manquements à l’obligation de moyen, peut voir engager sa responsabilité pénale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Ce sera au titre d’une</a:t>
            </a:r>
            <a:r>
              <a:rPr lang="fr-FR" altLang="fr-FR" sz="2400" b="1">
                <a:solidFill>
                  <a:schemeClr val="tx1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mise en danger délibérée d’autrui,</a:t>
            </a:r>
            <a:r>
              <a:rPr lang="fr-FR" altLang="fr-FR" sz="2400" b="1">
                <a:solidFill>
                  <a:schemeClr val="tx1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là encore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sans préjudice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obligatoirement démontré</a:t>
            </a:r>
          </a:p>
        </p:txBody>
      </p:sp>
      <p:sp>
        <p:nvSpPr>
          <p:cNvPr id="24581" name="Text Box 9">
            <a:extLst>
              <a:ext uri="{FF2B5EF4-FFF2-40B4-BE49-F238E27FC236}">
                <a16:creationId xmlns:a16="http://schemas.microsoft.com/office/drawing/2014/main" id="{8CF02BB2-DDA3-43C0-A1F6-CE03909F7D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grpSp>
        <p:nvGrpSpPr>
          <p:cNvPr id="24582" name="Group 3">
            <a:extLst>
              <a:ext uri="{FF2B5EF4-FFF2-40B4-BE49-F238E27FC236}">
                <a16:creationId xmlns:a16="http://schemas.microsoft.com/office/drawing/2014/main" id="{7FFCC727-DDCC-4F51-A32C-319490443DC1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24586" name="Rectangle 4">
              <a:extLst>
                <a:ext uri="{FF2B5EF4-FFF2-40B4-BE49-F238E27FC236}">
                  <a16:creationId xmlns:a16="http://schemas.microsoft.com/office/drawing/2014/main" id="{6A66FF6D-CC10-4AA8-B896-D35D625482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4587" name="Text Box 5">
              <a:extLst>
                <a:ext uri="{FF2B5EF4-FFF2-40B4-BE49-F238E27FC236}">
                  <a16:creationId xmlns:a16="http://schemas.microsoft.com/office/drawing/2014/main" id="{83CFB092-1F2C-41B2-A70F-4006FB882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  <p:grpSp>
        <p:nvGrpSpPr>
          <p:cNvPr id="24583" name="Groupe 9">
            <a:extLst>
              <a:ext uri="{FF2B5EF4-FFF2-40B4-BE49-F238E27FC236}">
                <a16:creationId xmlns:a16="http://schemas.microsoft.com/office/drawing/2014/main" id="{3A0DCFD3-C1AF-4D44-ADBD-D37EA78F4F90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2349500"/>
            <a:ext cx="2303463" cy="541338"/>
            <a:chOff x="755576" y="2348880"/>
            <a:chExt cx="2304256" cy="54238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3D9D350-B1E2-4D7C-929B-8B3A5F450A3D}"/>
                </a:ext>
              </a:extLst>
            </p:cNvPr>
            <p:cNvSpPr/>
            <p:nvPr/>
          </p:nvSpPr>
          <p:spPr>
            <a:xfrm>
              <a:off x="755576" y="2348880"/>
              <a:ext cx="2304256" cy="5232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BF4F416-D966-4C25-8C62-76235749FF03}"/>
                </a:ext>
              </a:extLst>
            </p:cNvPr>
            <p:cNvSpPr txBox="1"/>
            <p:nvPr/>
          </p:nvSpPr>
          <p:spPr>
            <a:xfrm>
              <a:off x="755576" y="2367967"/>
              <a:ext cx="2304256" cy="523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dirty="0">
                  <a:latin typeface="+mn-lt"/>
                </a:rPr>
                <a:t>Exemple 2 :</a:t>
              </a:r>
            </a:p>
          </p:txBody>
        </p:sp>
      </p:grp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5C5B8B11-B458-4ACA-BC45-21B7E8F5D7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6627" name="Espace réservé du numéro de diapositive 2">
            <a:extLst>
              <a:ext uri="{FF2B5EF4-FFF2-40B4-BE49-F238E27FC236}">
                <a16:creationId xmlns:a16="http://schemas.microsoft.com/office/drawing/2014/main" id="{8E6D0A41-87D3-4B2F-8543-09CEED6592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2FE413-686F-43F1-AD94-489F2D4649F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Text Box 4">
            <a:extLst>
              <a:ext uri="{FF2B5EF4-FFF2-40B4-BE49-F238E27FC236}">
                <a16:creationId xmlns:a16="http://schemas.microsoft.com/office/drawing/2014/main" id="{5A4A72B3-575A-4E99-BD8D-68A01941DB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3033713"/>
            <a:ext cx="84978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Un moniteur qui perd un de ses élèves débutants, après l’avoir laissé </a:t>
            </a:r>
            <a:r>
              <a:rPr lang="fr-FR" altLang="fr-FR" sz="2400" b="1">
                <a:solidFill>
                  <a:srgbClr val="FF0000"/>
                </a:solidFill>
              </a:rPr>
              <a:t>tout seul au fond</a:t>
            </a:r>
            <a:r>
              <a:rPr lang="fr-FR" altLang="fr-FR" sz="2400" b="1">
                <a:solidFill>
                  <a:schemeClr val="tx2"/>
                </a:solidFill>
              </a:rPr>
              <a:t> dans des conditions difficiles, risque fort de voir </a:t>
            </a:r>
            <a:r>
              <a:rPr lang="fr-FR" altLang="fr-FR" sz="2400" b="1">
                <a:solidFill>
                  <a:srgbClr val="FF0000"/>
                </a:solidFill>
              </a:rPr>
              <a:t>sa responsabilité pénale engagée</a:t>
            </a:r>
          </a:p>
        </p:txBody>
      </p:sp>
      <p:sp>
        <p:nvSpPr>
          <p:cNvPr id="26629" name="Text Box 9">
            <a:extLst>
              <a:ext uri="{FF2B5EF4-FFF2-40B4-BE49-F238E27FC236}">
                <a16:creationId xmlns:a16="http://schemas.microsoft.com/office/drawing/2014/main" id="{329FB164-CAE3-48F1-BC7D-6FE15DCFAA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grpSp>
        <p:nvGrpSpPr>
          <p:cNvPr id="26630" name="Group 3">
            <a:extLst>
              <a:ext uri="{FF2B5EF4-FFF2-40B4-BE49-F238E27FC236}">
                <a16:creationId xmlns:a16="http://schemas.microsoft.com/office/drawing/2014/main" id="{A5C373F6-D04E-4303-A49A-1BB95434B533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26634" name="Rectangle 4">
              <a:extLst>
                <a:ext uri="{FF2B5EF4-FFF2-40B4-BE49-F238E27FC236}">
                  <a16:creationId xmlns:a16="http://schemas.microsoft.com/office/drawing/2014/main" id="{09B05634-526E-475E-9252-9BC28AEBFE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6635" name="Text Box 5">
              <a:extLst>
                <a:ext uri="{FF2B5EF4-FFF2-40B4-BE49-F238E27FC236}">
                  <a16:creationId xmlns:a16="http://schemas.microsoft.com/office/drawing/2014/main" id="{9D82A2B2-9744-494F-ACB8-BFCC373D54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  <p:grpSp>
        <p:nvGrpSpPr>
          <p:cNvPr id="26631" name="Groupe 8">
            <a:extLst>
              <a:ext uri="{FF2B5EF4-FFF2-40B4-BE49-F238E27FC236}">
                <a16:creationId xmlns:a16="http://schemas.microsoft.com/office/drawing/2014/main" id="{A7DEA7DD-EE2A-4D3E-931C-5FEE01F87843}"/>
              </a:ext>
            </a:extLst>
          </p:cNvPr>
          <p:cNvGrpSpPr>
            <a:grpSpLocks/>
          </p:cNvGrpSpPr>
          <p:nvPr/>
        </p:nvGrpSpPr>
        <p:grpSpPr bwMode="auto">
          <a:xfrm>
            <a:off x="755650" y="2349500"/>
            <a:ext cx="2303463" cy="541338"/>
            <a:chOff x="755576" y="2348880"/>
            <a:chExt cx="2304256" cy="54238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CED6CB2-4E0B-4448-B38E-FDDEAAB5212B}"/>
                </a:ext>
              </a:extLst>
            </p:cNvPr>
            <p:cNvSpPr/>
            <p:nvPr/>
          </p:nvSpPr>
          <p:spPr>
            <a:xfrm>
              <a:off x="755576" y="2348880"/>
              <a:ext cx="2304256" cy="52329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26FB52A9-B205-4B37-A064-96924591CCF3}"/>
                </a:ext>
              </a:extLst>
            </p:cNvPr>
            <p:cNvSpPr txBox="1"/>
            <p:nvPr/>
          </p:nvSpPr>
          <p:spPr>
            <a:xfrm>
              <a:off x="755576" y="2367967"/>
              <a:ext cx="2304256" cy="52329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fr-FR" dirty="0">
                  <a:latin typeface="+mn-lt"/>
                </a:rPr>
                <a:t>Exemple 3 :</a:t>
              </a:r>
            </a:p>
          </p:txBody>
        </p:sp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Espace réservé du pied de page 1">
            <a:extLst>
              <a:ext uri="{FF2B5EF4-FFF2-40B4-BE49-F238E27FC236}">
                <a16:creationId xmlns:a16="http://schemas.microsoft.com/office/drawing/2014/main" id="{D09D7B1D-52F1-4428-8DB2-48D69A785F2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 dirty="0"/>
          </a:p>
        </p:txBody>
      </p:sp>
      <p:sp>
        <p:nvSpPr>
          <p:cNvPr id="28675" name="Espace réservé du numéro de diapositive 2">
            <a:extLst>
              <a:ext uri="{FF2B5EF4-FFF2-40B4-BE49-F238E27FC236}">
                <a16:creationId xmlns:a16="http://schemas.microsoft.com/office/drawing/2014/main" id="{F93F7976-C909-4806-B4B2-92CBC551FB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A6D39BF-E858-479C-A4F9-D54C6879E43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28676" name="Group 3">
            <a:extLst>
              <a:ext uri="{FF2B5EF4-FFF2-40B4-BE49-F238E27FC236}">
                <a16:creationId xmlns:a16="http://schemas.microsoft.com/office/drawing/2014/main" id="{3610EA5A-7B63-4FB8-89F4-E7599A7E3511}"/>
              </a:ext>
            </a:extLst>
          </p:cNvPr>
          <p:cNvGrpSpPr>
            <a:grpSpLocks/>
          </p:cNvGrpSpPr>
          <p:nvPr/>
        </p:nvGrpSpPr>
        <p:grpSpPr bwMode="auto">
          <a:xfrm>
            <a:off x="669925" y="1600200"/>
            <a:ext cx="2911475" cy="396875"/>
            <a:chOff x="422" y="1211"/>
            <a:chExt cx="1834" cy="250"/>
          </a:xfrm>
        </p:grpSpPr>
        <p:sp>
          <p:nvSpPr>
            <p:cNvPr id="28724" name="Rectangle 4">
              <a:extLst>
                <a:ext uri="{FF2B5EF4-FFF2-40B4-BE49-F238E27FC236}">
                  <a16:creationId xmlns:a16="http://schemas.microsoft.com/office/drawing/2014/main" id="{C167B763-3CEB-4BC8-9581-BA20767795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1248"/>
              <a:ext cx="1824" cy="19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25" name="Text Box 5">
              <a:extLst>
                <a:ext uri="{FF2B5EF4-FFF2-40B4-BE49-F238E27FC236}">
                  <a16:creationId xmlns:a16="http://schemas.microsoft.com/office/drawing/2014/main" id="{7EFB23B9-C05F-4477-BE69-7DC5CFBDA62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2" y="1211"/>
              <a:ext cx="1539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Responsabilité CIVILE</a:t>
              </a:r>
            </a:p>
          </p:txBody>
        </p:sp>
      </p:grpSp>
      <p:grpSp>
        <p:nvGrpSpPr>
          <p:cNvPr id="28677" name="Group 6">
            <a:extLst>
              <a:ext uri="{FF2B5EF4-FFF2-40B4-BE49-F238E27FC236}">
                <a16:creationId xmlns:a16="http://schemas.microsoft.com/office/drawing/2014/main" id="{0CBA07C4-6AAD-4877-A1E3-09D0C94CE25C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1660525"/>
            <a:ext cx="2971800" cy="396875"/>
            <a:chOff x="2640" y="1526"/>
            <a:chExt cx="1872" cy="250"/>
          </a:xfrm>
        </p:grpSpPr>
        <p:sp>
          <p:nvSpPr>
            <p:cNvPr id="28722" name="Rectangle 7">
              <a:extLst>
                <a:ext uri="{FF2B5EF4-FFF2-40B4-BE49-F238E27FC236}">
                  <a16:creationId xmlns:a16="http://schemas.microsoft.com/office/drawing/2014/main" id="{9D88E216-7006-4D66-AF21-8C32D0C353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0" y="1536"/>
              <a:ext cx="1872" cy="24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23" name="Text Box 8">
              <a:extLst>
                <a:ext uri="{FF2B5EF4-FFF2-40B4-BE49-F238E27FC236}">
                  <a16:creationId xmlns:a16="http://schemas.microsoft.com/office/drawing/2014/main" id="{58A47811-6111-44FB-973F-1099CDD7B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40" y="1526"/>
              <a:ext cx="1638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Responsabilité PENALE</a:t>
              </a:r>
            </a:p>
          </p:txBody>
        </p:sp>
      </p:grpSp>
      <p:sp>
        <p:nvSpPr>
          <p:cNvPr id="28678" name="Text Box 9">
            <a:extLst>
              <a:ext uri="{FF2B5EF4-FFF2-40B4-BE49-F238E27FC236}">
                <a16:creationId xmlns:a16="http://schemas.microsoft.com/office/drawing/2014/main" id="{CCC89A9E-CCD1-4D11-A15C-D148E5FDFB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5238" y="2193925"/>
            <a:ext cx="1362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CODE CIVIL</a:t>
            </a:r>
          </a:p>
        </p:txBody>
      </p:sp>
      <p:sp>
        <p:nvSpPr>
          <p:cNvPr id="28679" name="Text Box 10">
            <a:extLst>
              <a:ext uri="{FF2B5EF4-FFF2-40B4-BE49-F238E27FC236}">
                <a16:creationId xmlns:a16="http://schemas.microsoft.com/office/drawing/2014/main" id="{0246B273-C20F-44E3-A095-489FEA0E31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688" y="2209800"/>
            <a:ext cx="15192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CODE PENAL</a:t>
            </a:r>
          </a:p>
        </p:txBody>
      </p:sp>
      <p:grpSp>
        <p:nvGrpSpPr>
          <p:cNvPr id="28680" name="Group 11">
            <a:extLst>
              <a:ext uri="{FF2B5EF4-FFF2-40B4-BE49-F238E27FC236}">
                <a16:creationId xmlns:a16="http://schemas.microsoft.com/office/drawing/2014/main" id="{AC7B6BF0-6D35-42BA-AD66-648CD3CA6E53}"/>
              </a:ext>
            </a:extLst>
          </p:cNvPr>
          <p:cNvGrpSpPr>
            <a:grpSpLocks/>
          </p:cNvGrpSpPr>
          <p:nvPr/>
        </p:nvGrpSpPr>
        <p:grpSpPr bwMode="auto">
          <a:xfrm>
            <a:off x="990600" y="2743200"/>
            <a:ext cx="2057400" cy="701675"/>
            <a:chOff x="624" y="2363"/>
            <a:chExt cx="1296" cy="442"/>
          </a:xfrm>
        </p:grpSpPr>
        <p:sp>
          <p:nvSpPr>
            <p:cNvPr id="28720" name="Rectangle 12">
              <a:extLst>
                <a:ext uri="{FF2B5EF4-FFF2-40B4-BE49-F238E27FC236}">
                  <a16:creationId xmlns:a16="http://schemas.microsoft.com/office/drawing/2014/main" id="{79D69B68-9FD7-435B-9FA0-1A8877DB2E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400"/>
              <a:ext cx="1296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21" name="Text Box 13">
              <a:extLst>
                <a:ext uri="{FF2B5EF4-FFF2-40B4-BE49-F238E27FC236}">
                  <a16:creationId xmlns:a16="http://schemas.microsoft.com/office/drawing/2014/main" id="{35DB3B42-3521-45F0-91A8-D6D3EE5A7A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5" y="2363"/>
              <a:ext cx="12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Dommage causé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à AUTRUI</a:t>
              </a:r>
            </a:p>
          </p:txBody>
        </p:sp>
      </p:grpSp>
      <p:grpSp>
        <p:nvGrpSpPr>
          <p:cNvPr id="28681" name="Group 14">
            <a:extLst>
              <a:ext uri="{FF2B5EF4-FFF2-40B4-BE49-F238E27FC236}">
                <a16:creationId xmlns:a16="http://schemas.microsoft.com/office/drawing/2014/main" id="{AAB19E4F-54AE-47C1-85FD-1A6508E0D199}"/>
              </a:ext>
            </a:extLst>
          </p:cNvPr>
          <p:cNvGrpSpPr>
            <a:grpSpLocks/>
          </p:cNvGrpSpPr>
          <p:nvPr/>
        </p:nvGrpSpPr>
        <p:grpSpPr bwMode="auto">
          <a:xfrm>
            <a:off x="5257800" y="2743200"/>
            <a:ext cx="1981200" cy="701675"/>
            <a:chOff x="2976" y="2400"/>
            <a:chExt cx="1248" cy="442"/>
          </a:xfrm>
        </p:grpSpPr>
        <p:sp>
          <p:nvSpPr>
            <p:cNvPr id="28718" name="Rectangle 15">
              <a:extLst>
                <a:ext uri="{FF2B5EF4-FFF2-40B4-BE49-F238E27FC236}">
                  <a16:creationId xmlns:a16="http://schemas.microsoft.com/office/drawing/2014/main" id="{29FDB6F7-2699-4395-9998-E8C5D39B23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76" y="2400"/>
              <a:ext cx="1248" cy="432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19" name="Text Box 16">
              <a:extLst>
                <a:ext uri="{FF2B5EF4-FFF2-40B4-BE49-F238E27FC236}">
                  <a16:creationId xmlns:a16="http://schemas.microsoft.com/office/drawing/2014/main" id="{BA1AE7EA-52E1-4F3E-800B-75AF39759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80" y="2400"/>
              <a:ext cx="1212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Dommage causé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à la SOCIETE</a:t>
              </a:r>
            </a:p>
          </p:txBody>
        </p:sp>
      </p:grpSp>
      <p:sp>
        <p:nvSpPr>
          <p:cNvPr id="28682" name="Text Box 17">
            <a:extLst>
              <a:ext uri="{FF2B5EF4-FFF2-40B4-BE49-F238E27FC236}">
                <a16:creationId xmlns:a16="http://schemas.microsoft.com/office/drawing/2014/main" id="{810C8371-24E6-41DE-811E-2479B88A25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3657600"/>
            <a:ext cx="29591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Réparation du DOMMAGE</a:t>
            </a:r>
          </a:p>
        </p:txBody>
      </p:sp>
      <p:sp>
        <p:nvSpPr>
          <p:cNvPr id="28683" name="Text Box 18">
            <a:extLst>
              <a:ext uri="{FF2B5EF4-FFF2-40B4-BE49-F238E27FC236}">
                <a16:creationId xmlns:a16="http://schemas.microsoft.com/office/drawing/2014/main" id="{14F82424-B772-44E0-AF6F-B750F934A4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3657600"/>
            <a:ext cx="26638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Réparation de la FAUTE</a:t>
            </a:r>
          </a:p>
        </p:txBody>
      </p:sp>
      <p:grpSp>
        <p:nvGrpSpPr>
          <p:cNvPr id="28684" name="Group 19">
            <a:extLst>
              <a:ext uri="{FF2B5EF4-FFF2-40B4-BE49-F238E27FC236}">
                <a16:creationId xmlns:a16="http://schemas.microsoft.com/office/drawing/2014/main" id="{B3A4C8A3-18F2-421A-A714-86BA37C1270A}"/>
              </a:ext>
            </a:extLst>
          </p:cNvPr>
          <p:cNvGrpSpPr>
            <a:grpSpLocks/>
          </p:cNvGrpSpPr>
          <p:nvPr/>
        </p:nvGrpSpPr>
        <p:grpSpPr bwMode="auto">
          <a:xfrm>
            <a:off x="155575" y="4308475"/>
            <a:ext cx="1597025" cy="646113"/>
            <a:chOff x="349" y="3290"/>
            <a:chExt cx="1006" cy="407"/>
          </a:xfrm>
        </p:grpSpPr>
        <p:sp>
          <p:nvSpPr>
            <p:cNvPr id="28716" name="Rectangle 20">
              <a:extLst>
                <a:ext uri="{FF2B5EF4-FFF2-40B4-BE49-F238E27FC236}">
                  <a16:creationId xmlns:a16="http://schemas.microsoft.com/office/drawing/2014/main" id="{16077303-3194-4FBA-A743-21DCDB102E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" y="3312"/>
              <a:ext cx="816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17" name="Text Box 21">
              <a:extLst>
                <a:ext uri="{FF2B5EF4-FFF2-40B4-BE49-F238E27FC236}">
                  <a16:creationId xmlns:a16="http://schemas.microsoft.com/office/drawing/2014/main" id="{ED1426B4-C121-4128-A1DE-6428A05F7E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9" y="3290"/>
              <a:ext cx="100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2"/>
                  </a:solidFill>
                </a:rPr>
                <a:t>RC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2"/>
                  </a:solidFill>
                </a:rPr>
                <a:t>« Délictuelle »</a:t>
              </a:r>
            </a:p>
          </p:txBody>
        </p:sp>
      </p:grpSp>
      <p:grpSp>
        <p:nvGrpSpPr>
          <p:cNvPr id="28685" name="Group 22">
            <a:extLst>
              <a:ext uri="{FF2B5EF4-FFF2-40B4-BE49-F238E27FC236}">
                <a16:creationId xmlns:a16="http://schemas.microsoft.com/office/drawing/2014/main" id="{CE35954B-AC48-4A7E-9DF8-C4B8A2C65FE1}"/>
              </a:ext>
            </a:extLst>
          </p:cNvPr>
          <p:cNvGrpSpPr>
            <a:grpSpLocks/>
          </p:cNvGrpSpPr>
          <p:nvPr/>
        </p:nvGrpSpPr>
        <p:grpSpPr bwMode="auto">
          <a:xfrm>
            <a:off x="2479675" y="4343400"/>
            <a:ext cx="1524000" cy="641350"/>
            <a:chOff x="1536" y="3264"/>
            <a:chExt cx="960" cy="404"/>
          </a:xfrm>
        </p:grpSpPr>
        <p:sp>
          <p:nvSpPr>
            <p:cNvPr id="28714" name="Rectangle 23">
              <a:extLst>
                <a:ext uri="{FF2B5EF4-FFF2-40B4-BE49-F238E27FC236}">
                  <a16:creationId xmlns:a16="http://schemas.microsoft.com/office/drawing/2014/main" id="{F1A342FF-4102-4462-A5BF-D185FFAA06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6" y="3264"/>
              <a:ext cx="960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15" name="Text Box 24">
              <a:extLst>
                <a:ext uri="{FF2B5EF4-FFF2-40B4-BE49-F238E27FC236}">
                  <a16:creationId xmlns:a16="http://schemas.microsoft.com/office/drawing/2014/main" id="{66C8A5AC-8865-4130-810C-85A38D26DF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43" y="3264"/>
              <a:ext cx="919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2"/>
                  </a:solidFill>
                </a:rPr>
                <a:t>RC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1800" b="1">
                  <a:solidFill>
                    <a:schemeClr val="bg2"/>
                  </a:solidFill>
                </a:rPr>
                <a:t>Contractuelle</a:t>
              </a:r>
            </a:p>
          </p:txBody>
        </p:sp>
      </p:grpSp>
      <p:grpSp>
        <p:nvGrpSpPr>
          <p:cNvPr id="28686" name="Group 25">
            <a:extLst>
              <a:ext uri="{FF2B5EF4-FFF2-40B4-BE49-F238E27FC236}">
                <a16:creationId xmlns:a16="http://schemas.microsoft.com/office/drawing/2014/main" id="{B98FA772-D00C-4E29-94BB-8191E8FAD860}"/>
              </a:ext>
            </a:extLst>
          </p:cNvPr>
          <p:cNvGrpSpPr>
            <a:grpSpLocks/>
          </p:cNvGrpSpPr>
          <p:nvPr/>
        </p:nvGrpSpPr>
        <p:grpSpPr bwMode="auto">
          <a:xfrm>
            <a:off x="4876800" y="4419600"/>
            <a:ext cx="930275" cy="414338"/>
            <a:chOff x="3206" y="3216"/>
            <a:chExt cx="586" cy="261"/>
          </a:xfrm>
        </p:grpSpPr>
        <p:sp>
          <p:nvSpPr>
            <p:cNvPr id="28712" name="Rectangle 26">
              <a:extLst>
                <a:ext uri="{FF2B5EF4-FFF2-40B4-BE49-F238E27FC236}">
                  <a16:creationId xmlns:a16="http://schemas.microsoft.com/office/drawing/2014/main" id="{B698A147-7CD0-4B89-BFD2-BCB7856588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6" y="3216"/>
              <a:ext cx="576" cy="240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13" name="Text Box 27">
              <a:extLst>
                <a:ext uri="{FF2B5EF4-FFF2-40B4-BE49-F238E27FC236}">
                  <a16:creationId xmlns:a16="http://schemas.microsoft.com/office/drawing/2014/main" id="{0CB0C0CF-A21C-44CE-B088-D4490BEB84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06" y="3227"/>
              <a:ext cx="52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L’Acte</a:t>
              </a:r>
            </a:p>
          </p:txBody>
        </p:sp>
      </p:grpSp>
      <p:grpSp>
        <p:nvGrpSpPr>
          <p:cNvPr id="28687" name="Group 28">
            <a:extLst>
              <a:ext uri="{FF2B5EF4-FFF2-40B4-BE49-F238E27FC236}">
                <a16:creationId xmlns:a16="http://schemas.microsoft.com/office/drawing/2014/main" id="{E663B73F-D99C-447D-BBA4-B49299E20B87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4191000"/>
            <a:ext cx="1676400" cy="701675"/>
            <a:chOff x="4512" y="3264"/>
            <a:chExt cx="1056" cy="442"/>
          </a:xfrm>
        </p:grpSpPr>
        <p:sp>
          <p:nvSpPr>
            <p:cNvPr id="28710" name="Rectangle 29">
              <a:extLst>
                <a:ext uri="{FF2B5EF4-FFF2-40B4-BE49-F238E27FC236}">
                  <a16:creationId xmlns:a16="http://schemas.microsoft.com/office/drawing/2014/main" id="{500673A3-0757-4BEA-8AF7-32F2262A59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312"/>
              <a:ext cx="1056" cy="384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28711" name="Text Box 30">
              <a:extLst>
                <a:ext uri="{FF2B5EF4-FFF2-40B4-BE49-F238E27FC236}">
                  <a16:creationId xmlns:a16="http://schemas.microsoft.com/office/drawing/2014/main" id="{8D9EE470-50A2-4224-9A44-CB39188479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52" y="3264"/>
              <a:ext cx="1005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La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000" b="1">
                  <a:solidFill>
                    <a:schemeClr val="bg2"/>
                  </a:solidFill>
                </a:rPr>
                <a:t>Conséquence</a:t>
              </a:r>
            </a:p>
          </p:txBody>
        </p:sp>
      </p:grpSp>
      <p:sp>
        <p:nvSpPr>
          <p:cNvPr id="28688" name="Text Box 31">
            <a:extLst>
              <a:ext uri="{FF2B5EF4-FFF2-40B4-BE49-F238E27FC236}">
                <a16:creationId xmlns:a16="http://schemas.microsoft.com/office/drawing/2014/main" id="{807F6FAC-22B3-4488-961D-2B833806CE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5157788"/>
            <a:ext cx="1108075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FAUTE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PREJUDICE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+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CAUSALITE</a:t>
            </a:r>
          </a:p>
        </p:txBody>
      </p:sp>
      <p:sp>
        <p:nvSpPr>
          <p:cNvPr id="28689" name="Text Box 32">
            <a:extLst>
              <a:ext uri="{FF2B5EF4-FFF2-40B4-BE49-F238E27FC236}">
                <a16:creationId xmlns:a16="http://schemas.microsoft.com/office/drawing/2014/main" id="{0DA6D83C-E505-4FB0-A09D-216635B096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5157788"/>
            <a:ext cx="14954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NON RESPECT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D’UN CONTRAT</a:t>
            </a:r>
          </a:p>
        </p:txBody>
      </p:sp>
      <p:sp>
        <p:nvSpPr>
          <p:cNvPr id="28690" name="Text Box 33">
            <a:extLst>
              <a:ext uri="{FF2B5EF4-FFF2-40B4-BE49-F238E27FC236}">
                <a16:creationId xmlns:a16="http://schemas.microsoft.com/office/drawing/2014/main" id="{61FA8C79-B2D6-484F-BC19-BC16B4E516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0013" y="5876925"/>
            <a:ext cx="1360487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Contrat écrit</a:t>
            </a:r>
          </a:p>
        </p:txBody>
      </p:sp>
      <p:sp>
        <p:nvSpPr>
          <p:cNvPr id="28691" name="Text Box 34">
            <a:extLst>
              <a:ext uri="{FF2B5EF4-FFF2-40B4-BE49-F238E27FC236}">
                <a16:creationId xmlns:a16="http://schemas.microsoft.com/office/drawing/2014/main" id="{BC504956-A365-4935-B53C-9BEBF53E7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0475" y="6105525"/>
            <a:ext cx="15367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1"/>
                </a:solidFill>
              </a:rPr>
              <a:t>Contrat de fait</a:t>
            </a:r>
          </a:p>
        </p:txBody>
      </p:sp>
      <p:sp>
        <p:nvSpPr>
          <p:cNvPr id="28692" name="Text Box 35">
            <a:extLst>
              <a:ext uri="{FF2B5EF4-FFF2-40B4-BE49-F238E27FC236}">
                <a16:creationId xmlns:a16="http://schemas.microsoft.com/office/drawing/2014/main" id="{07D35C85-2CFA-403D-AB37-F8A08D1926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6138" y="5194300"/>
            <a:ext cx="14779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VOLONTAIRE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ou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INVOLONTAIRE</a:t>
            </a:r>
          </a:p>
        </p:txBody>
      </p:sp>
      <p:sp>
        <p:nvSpPr>
          <p:cNvPr id="28693" name="Text Box 36">
            <a:extLst>
              <a:ext uri="{FF2B5EF4-FFF2-40B4-BE49-F238E27FC236}">
                <a16:creationId xmlns:a16="http://schemas.microsoft.com/office/drawing/2014/main" id="{7918BBC7-1934-4368-9C0D-DE0703D9FC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4475" y="5194300"/>
            <a:ext cx="1835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AVEC ou SANS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PREJUDICE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b="1">
                <a:solidFill>
                  <a:schemeClr val="tx1"/>
                </a:solidFill>
              </a:rPr>
              <a:t>(intention de nuire)</a:t>
            </a:r>
          </a:p>
        </p:txBody>
      </p:sp>
      <p:sp>
        <p:nvSpPr>
          <p:cNvPr id="28694" name="AutoShape 37">
            <a:extLst>
              <a:ext uri="{FF2B5EF4-FFF2-40B4-BE49-F238E27FC236}">
                <a16:creationId xmlns:a16="http://schemas.microsoft.com/office/drawing/2014/main" id="{34CDC51B-85F4-41CF-AEE7-E7EB688238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19812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695" name="AutoShape 38">
            <a:extLst>
              <a:ext uri="{FF2B5EF4-FFF2-40B4-BE49-F238E27FC236}">
                <a16:creationId xmlns:a16="http://schemas.microsoft.com/office/drawing/2014/main" id="{5148E7C1-411E-4568-B9B1-A1912402F9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25146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696" name="AutoShape 39">
            <a:extLst>
              <a:ext uri="{FF2B5EF4-FFF2-40B4-BE49-F238E27FC236}">
                <a16:creationId xmlns:a16="http://schemas.microsoft.com/office/drawing/2014/main" id="{21286247-5A29-48D8-A5BF-FDA6198230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5000" y="34290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697" name="AutoShape 40">
            <a:extLst>
              <a:ext uri="{FF2B5EF4-FFF2-40B4-BE49-F238E27FC236}">
                <a16:creationId xmlns:a16="http://schemas.microsoft.com/office/drawing/2014/main" id="{AD5FA848-CCF2-4FB9-9E49-04E46BB274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8200" y="49530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698" name="AutoShape 41">
            <a:extLst>
              <a:ext uri="{FF2B5EF4-FFF2-40B4-BE49-F238E27FC236}">
                <a16:creationId xmlns:a16="http://schemas.microsoft.com/office/drawing/2014/main" id="{0B8394F0-6262-4206-BDF4-ACDE729751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49530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699" name="AutoShape 42">
            <a:extLst>
              <a:ext uri="{FF2B5EF4-FFF2-40B4-BE49-F238E27FC236}">
                <a16:creationId xmlns:a16="http://schemas.microsoft.com/office/drawing/2014/main" id="{1C4BBADA-BEF3-4EB8-921C-B5C7D99A1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0400" y="5661025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28700" name="AutoShape 43">
            <a:extLst>
              <a:ext uri="{FF2B5EF4-FFF2-40B4-BE49-F238E27FC236}">
                <a16:creationId xmlns:a16="http://schemas.microsoft.com/office/drawing/2014/main" id="{7E5B38FE-2F90-41FC-AFB1-8C3ACFF312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057400"/>
            <a:ext cx="152400" cy="228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1" name="AutoShape 44">
            <a:extLst>
              <a:ext uri="{FF2B5EF4-FFF2-40B4-BE49-F238E27FC236}">
                <a16:creationId xmlns:a16="http://schemas.microsoft.com/office/drawing/2014/main" id="{05D591A8-FDD3-4A06-8CFA-9F39937360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2514600"/>
            <a:ext cx="152400" cy="228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2" name="AutoShape 45">
            <a:extLst>
              <a:ext uri="{FF2B5EF4-FFF2-40B4-BE49-F238E27FC236}">
                <a16:creationId xmlns:a16="http://schemas.microsoft.com/office/drawing/2014/main" id="{B1340C20-5BCC-4367-949E-404951DE0E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4290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3" name="AutoShape 46">
            <a:extLst>
              <a:ext uri="{FF2B5EF4-FFF2-40B4-BE49-F238E27FC236}">
                <a16:creationId xmlns:a16="http://schemas.microsoft.com/office/drawing/2014/main" id="{202B2E5F-F643-4578-BE5C-71FF8C8433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7800" y="48768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4" name="AutoShape 47">
            <a:extLst>
              <a:ext uri="{FF2B5EF4-FFF2-40B4-BE49-F238E27FC236}">
                <a16:creationId xmlns:a16="http://schemas.microsoft.com/office/drawing/2014/main" id="{3E0964F6-D748-426B-B2D5-0B4791FC51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67600" y="49530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5" name="AutoShape 48">
            <a:extLst>
              <a:ext uri="{FF2B5EF4-FFF2-40B4-BE49-F238E27FC236}">
                <a16:creationId xmlns:a16="http://schemas.microsoft.com/office/drawing/2014/main" id="{96B641BC-0A6E-4B30-B7E9-E29E4252F922}"/>
              </a:ext>
            </a:extLst>
          </p:cNvPr>
          <p:cNvSpPr>
            <a:spLocks noChangeArrowheads="1"/>
          </p:cNvSpPr>
          <p:nvPr/>
        </p:nvSpPr>
        <p:spPr bwMode="auto">
          <a:xfrm rot="-2370550">
            <a:off x="2819400" y="40386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6" name="AutoShape 49">
            <a:extLst>
              <a:ext uri="{FF2B5EF4-FFF2-40B4-BE49-F238E27FC236}">
                <a16:creationId xmlns:a16="http://schemas.microsoft.com/office/drawing/2014/main" id="{1E027157-43C8-42A1-AA7B-51100FBA4321}"/>
              </a:ext>
            </a:extLst>
          </p:cNvPr>
          <p:cNvSpPr>
            <a:spLocks noChangeArrowheads="1"/>
          </p:cNvSpPr>
          <p:nvPr/>
        </p:nvSpPr>
        <p:spPr bwMode="auto">
          <a:xfrm rot="2791788">
            <a:off x="1143000" y="40386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7" name="AutoShape 50">
            <a:extLst>
              <a:ext uri="{FF2B5EF4-FFF2-40B4-BE49-F238E27FC236}">
                <a16:creationId xmlns:a16="http://schemas.microsoft.com/office/drawing/2014/main" id="{1022F81C-7C4E-4DED-9F8B-752DB658DE2E}"/>
              </a:ext>
            </a:extLst>
          </p:cNvPr>
          <p:cNvSpPr>
            <a:spLocks noChangeArrowheads="1"/>
          </p:cNvSpPr>
          <p:nvPr/>
        </p:nvSpPr>
        <p:spPr bwMode="auto">
          <a:xfrm rot="2791788">
            <a:off x="5410200" y="4038600"/>
            <a:ext cx="152400" cy="3048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8" name="AutoShape 51">
            <a:extLst>
              <a:ext uri="{FF2B5EF4-FFF2-40B4-BE49-F238E27FC236}">
                <a16:creationId xmlns:a16="http://schemas.microsoft.com/office/drawing/2014/main" id="{485888EF-C915-42E5-9E64-9250D886DE7B}"/>
              </a:ext>
            </a:extLst>
          </p:cNvPr>
          <p:cNvSpPr>
            <a:spLocks noChangeArrowheads="1"/>
          </p:cNvSpPr>
          <p:nvPr/>
        </p:nvSpPr>
        <p:spPr bwMode="auto">
          <a:xfrm rot="-2370550">
            <a:off x="7234238" y="3949700"/>
            <a:ext cx="123825" cy="330200"/>
          </a:xfrm>
          <a:prstGeom prst="downArrow">
            <a:avLst>
              <a:gd name="adj1" fmla="val 50000"/>
              <a:gd name="adj2" fmla="val 4987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sp>
        <p:nvSpPr>
          <p:cNvPr id="28709" name="Text Box 54">
            <a:extLst>
              <a:ext uri="{FF2B5EF4-FFF2-40B4-BE49-F238E27FC236}">
                <a16:creationId xmlns:a16="http://schemas.microsoft.com/office/drawing/2014/main" id="{51073AC9-B1F4-48E7-99DA-70E4BCD8D0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0EECD5DC-5D3E-48EE-A9D3-3D6E9FF3B54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DCF4BE69-1AF1-463E-AF78-0AFDD47683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4F655B-58CA-4DB7-BF75-A2A811604C2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700" name="Text Box 2">
            <a:extLst>
              <a:ext uri="{FF2B5EF4-FFF2-40B4-BE49-F238E27FC236}">
                <a16:creationId xmlns:a16="http://schemas.microsoft.com/office/drawing/2014/main" id="{E8E28E9C-5D10-438E-97C3-FDCEB6AEE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4005263"/>
            <a:ext cx="8686800" cy="11874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2"/>
                </a:solidFill>
              </a:rPr>
              <a:t>Le moniteur ou le Directeur de plongée aura peut être à </a:t>
            </a:r>
            <a:r>
              <a:rPr lang="fr-FR" altLang="fr-FR" sz="2400" b="1">
                <a:solidFill>
                  <a:srgbClr val="FF3300"/>
                </a:solidFill>
              </a:rPr>
              <a:t>prouver</a:t>
            </a:r>
            <a:r>
              <a:rPr lang="fr-FR" altLang="fr-FR" sz="2400" b="1">
                <a:solidFill>
                  <a:schemeClr val="bg2"/>
                </a:solidFill>
              </a:rPr>
              <a:t> qu’il a été </a:t>
            </a:r>
            <a:r>
              <a:rPr lang="fr-FR" altLang="fr-FR" sz="2400" b="1">
                <a:solidFill>
                  <a:srgbClr val="FF3300"/>
                </a:solidFill>
              </a:rPr>
              <a:t>un « bon moniteur »</a:t>
            </a:r>
            <a:r>
              <a:rPr lang="fr-FR" altLang="fr-FR" sz="2400" b="1">
                <a:solidFill>
                  <a:schemeClr val="bg2"/>
                </a:solidFill>
              </a:rPr>
              <a:t> et qu’il a pris toutes </a:t>
            </a:r>
            <a:r>
              <a:rPr lang="fr-FR" altLang="fr-FR" sz="2400" b="1">
                <a:solidFill>
                  <a:srgbClr val="FF3300"/>
                </a:solidFill>
              </a:rPr>
              <a:t>les précautions nécessaires</a:t>
            </a:r>
            <a:r>
              <a:rPr lang="fr-FR" altLang="fr-FR" sz="2400" b="1">
                <a:solidFill>
                  <a:schemeClr val="bg2"/>
                </a:solidFill>
              </a:rPr>
              <a:t> pour éviter l’accident</a:t>
            </a:r>
            <a:endParaRPr lang="fr-FR" altLang="fr-FR" sz="2400" b="1">
              <a:solidFill>
                <a:schemeClr val="accent1"/>
              </a:solidFill>
            </a:endParaRPr>
          </a:p>
        </p:txBody>
      </p:sp>
      <p:sp>
        <p:nvSpPr>
          <p:cNvPr id="29701" name="Rectangle 7">
            <a:extLst>
              <a:ext uri="{FF2B5EF4-FFF2-40B4-BE49-F238E27FC236}">
                <a16:creationId xmlns:a16="http://schemas.microsoft.com/office/drawing/2014/main" id="{23BE53CE-DC32-4E81-ACF5-B36593EE4C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814513"/>
            <a:ext cx="8137525" cy="8223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rgbClr val="FF3300"/>
                </a:solidFill>
              </a:rPr>
              <a:t>Le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3300"/>
                </a:solidFill>
              </a:rPr>
              <a:t>moniteur, le Directeur de Plongée</a:t>
            </a:r>
            <a:r>
              <a:rPr lang="fr-FR" altLang="fr-FR" sz="2400" b="1">
                <a:solidFill>
                  <a:schemeClr val="bg2"/>
                </a:solidFill>
              </a:rPr>
              <a:t> ne sont tenus qu’à une </a:t>
            </a:r>
            <a:r>
              <a:rPr lang="fr-FR" altLang="fr-FR" sz="2400" b="1">
                <a:solidFill>
                  <a:srgbClr val="FF3300"/>
                </a:solidFill>
              </a:rPr>
              <a:t>obligation de moyen</a:t>
            </a:r>
            <a:r>
              <a:rPr lang="fr-FR" altLang="fr-FR" sz="2400" b="1">
                <a:solidFill>
                  <a:schemeClr val="bg2"/>
                </a:solidFill>
              </a:rPr>
              <a:t> renforcée</a:t>
            </a:r>
          </a:p>
        </p:txBody>
      </p:sp>
      <p:sp>
        <p:nvSpPr>
          <p:cNvPr id="29702" name="Rectangle 8">
            <a:extLst>
              <a:ext uri="{FF2B5EF4-FFF2-40B4-BE49-F238E27FC236}">
                <a16:creationId xmlns:a16="http://schemas.microsoft.com/office/drawing/2014/main" id="{8CA46943-7728-440B-BCDE-0F2662D4F5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082925"/>
            <a:ext cx="593248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bg2"/>
                </a:solidFill>
              </a:rPr>
              <a:t>C’est à la victime de démontrer qu’il y a faute</a:t>
            </a:r>
          </a:p>
        </p:txBody>
      </p:sp>
      <p:sp>
        <p:nvSpPr>
          <p:cNvPr id="29703" name="Espace réservé du pied de page 6">
            <a:extLst>
              <a:ext uri="{FF2B5EF4-FFF2-40B4-BE49-F238E27FC236}">
                <a16:creationId xmlns:a16="http://schemas.microsoft.com/office/drawing/2014/main" id="{48F3F1F0-55FB-451F-AA94-486DFE5C55E9}"/>
              </a:ext>
            </a:extLst>
          </p:cNvPr>
          <p:cNvSpPr txBox="1">
            <a:spLocks noGrp="1"/>
          </p:cNvSpPr>
          <p:nvPr/>
        </p:nvSpPr>
        <p:spPr bwMode="auto">
          <a:xfrm>
            <a:off x="684213" y="6400800"/>
            <a:ext cx="396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1"/>
                </a:solidFill>
              </a:rPr>
              <a:t>Stage initial initiateur CODEP 92 - 09 2015</a:t>
            </a:r>
          </a:p>
        </p:txBody>
      </p:sp>
      <p:sp>
        <p:nvSpPr>
          <p:cNvPr id="29704" name="Text Box 8">
            <a:extLst>
              <a:ext uri="{FF2B5EF4-FFF2-40B4-BE49-F238E27FC236}">
                <a16:creationId xmlns:a16="http://schemas.microsoft.com/office/drawing/2014/main" id="{2C1D072D-82A3-4AA8-974B-73B512915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AF3AF62E-4D4E-404E-A205-7E01F5E0A7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1747" name="Espace réservé du numéro de diapositive 2">
            <a:extLst>
              <a:ext uri="{FF2B5EF4-FFF2-40B4-BE49-F238E27FC236}">
                <a16:creationId xmlns:a16="http://schemas.microsoft.com/office/drawing/2014/main" id="{6699C0C3-6A9F-4720-883D-6973B04688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219BD9-58B4-41A2-8F78-392B23456F2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Text Box 2">
            <a:extLst>
              <a:ext uri="{FF2B5EF4-FFF2-40B4-BE49-F238E27FC236}">
                <a16:creationId xmlns:a16="http://schemas.microsoft.com/office/drawing/2014/main" id="{1FAEBF06-FD12-4305-8A7D-75C28DA71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88" y="2851150"/>
            <a:ext cx="8604250" cy="355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96813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200150" indent="-3429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701675" indent="-507873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fr-FR" altLang="fr-FR" sz="2400" b="1">
                <a:solidFill>
                  <a:schemeClr val="tx2"/>
                </a:solidFill>
              </a:rPr>
              <a:t>De la présence et du niveau des </a:t>
            </a:r>
            <a:r>
              <a:rPr lang="fr-FR" altLang="fr-FR" sz="2400" b="1">
                <a:solidFill>
                  <a:srgbClr val="FF0000"/>
                </a:solidFill>
              </a:rPr>
              <a:t>cadres</a:t>
            </a:r>
            <a:r>
              <a:rPr lang="fr-FR" altLang="fr-FR" sz="2400" b="1">
                <a:solidFill>
                  <a:schemeClr val="tx2"/>
                </a:solidFill>
              </a:rPr>
              <a:t> (nombre suffisant, niveau correspondant à la pratique)  </a:t>
            </a:r>
          </a:p>
          <a:p>
            <a:pPr eaLnBrk="1" hangingPunct="1">
              <a:spcBef>
                <a:spcPct val="0"/>
              </a:spcBef>
            </a:pPr>
            <a:endParaRPr lang="fr-FR" altLang="fr-FR" sz="12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fr-FR" altLang="fr-FR" sz="2400" b="1">
                <a:solidFill>
                  <a:schemeClr val="tx2"/>
                </a:solidFill>
              </a:rPr>
              <a:t>Que les </a:t>
            </a:r>
            <a:r>
              <a:rPr lang="fr-FR" altLang="fr-FR" sz="2400" b="1">
                <a:solidFill>
                  <a:srgbClr val="FF0000"/>
                </a:solidFill>
              </a:rPr>
              <a:t>instructions et règlements</a:t>
            </a:r>
            <a:r>
              <a:rPr lang="fr-FR" altLang="fr-FR" sz="2400" b="1">
                <a:solidFill>
                  <a:schemeClr val="tx2"/>
                </a:solidFill>
              </a:rPr>
              <a:t> sont respectés :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b="1">
                <a:solidFill>
                  <a:schemeClr val="tx2"/>
                </a:solidFill>
              </a:rPr>
              <a:t>au niveau de la station de gonflage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b="1">
                <a:solidFill>
                  <a:schemeClr val="tx2"/>
                </a:solidFill>
              </a:rPr>
              <a:t>des requalifications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b="1">
                <a:solidFill>
                  <a:schemeClr val="tx2"/>
                </a:solidFill>
              </a:rPr>
              <a:t>de la tenue du cahier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b="1">
                <a:solidFill>
                  <a:schemeClr val="tx2"/>
                </a:solidFill>
              </a:rPr>
              <a:t>de l’organisation des T.I.V</a:t>
            </a:r>
          </a:p>
          <a:p>
            <a:pPr lvl="2" eaLnBrk="1" hangingPunct="1">
              <a:spcBef>
                <a:spcPct val="0"/>
              </a:spcBef>
            </a:pPr>
            <a:r>
              <a:rPr lang="fr-FR" altLang="fr-FR" b="1">
                <a:solidFill>
                  <a:schemeClr val="tx2"/>
                </a:solidFill>
              </a:rPr>
              <a:t>matériel confié aux membres en bon état de fonctionnement	</a:t>
            </a:r>
          </a:p>
        </p:txBody>
      </p:sp>
      <p:sp>
        <p:nvSpPr>
          <p:cNvPr id="31749" name="Rectangle 8">
            <a:extLst>
              <a:ext uri="{FF2B5EF4-FFF2-40B4-BE49-F238E27FC236}">
                <a16:creationId xmlns:a16="http://schemas.microsoft.com/office/drawing/2014/main" id="{CE251610-2686-40A3-BE2F-BEA00587C3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701800"/>
            <a:ext cx="8280400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Président de club (représentant légal du club) doit s’assurer : </a:t>
            </a:r>
          </a:p>
        </p:txBody>
      </p:sp>
      <p:sp>
        <p:nvSpPr>
          <p:cNvPr id="31750" name="Text Box 7">
            <a:extLst>
              <a:ext uri="{FF2B5EF4-FFF2-40B4-BE49-F238E27FC236}">
                <a16:creationId xmlns:a16="http://schemas.microsoft.com/office/drawing/2014/main" id="{83A02D79-B81F-4280-8889-6F6CBBB8E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23E5C31E-3AB8-495F-85B0-4DCF2F12A1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2771" name="Espace réservé du numéro de diapositive 2">
            <a:extLst>
              <a:ext uri="{FF2B5EF4-FFF2-40B4-BE49-F238E27FC236}">
                <a16:creationId xmlns:a16="http://schemas.microsoft.com/office/drawing/2014/main" id="{8AFAA6F7-5D5E-4C2E-81F6-FA5DC6A4FB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013EF1-90D7-423E-A967-BFEA650E400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2772" name="Text Box 2">
            <a:extLst>
              <a:ext uri="{FF2B5EF4-FFF2-40B4-BE49-F238E27FC236}">
                <a16:creationId xmlns:a16="http://schemas.microsoft.com/office/drawing/2014/main" id="{B1A6F718-3D82-450F-93D1-0E892835F0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7813" y="2714625"/>
            <a:ext cx="8485187" cy="279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r-FR" altLang="fr-FR" sz="2400" b="1">
                <a:solidFill>
                  <a:schemeClr val="tx2"/>
                </a:solidFill>
              </a:rPr>
              <a:t>De prendre toutes précautions dans le domaine du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transport</a:t>
            </a:r>
            <a:br>
              <a:rPr lang="fr-FR" altLang="fr-FR" sz="2400" b="1">
                <a:solidFill>
                  <a:srgbClr val="FFFF00"/>
                </a:solidFill>
              </a:rPr>
            </a:br>
            <a:r>
              <a:rPr lang="fr-FR" altLang="fr-FR" sz="2400" b="1">
                <a:solidFill>
                  <a:schemeClr val="tx2"/>
                </a:solidFill>
              </a:rPr>
              <a:t>et de</a:t>
            </a:r>
            <a:r>
              <a:rPr lang="fr-FR" altLang="fr-FR" sz="2400" b="1">
                <a:solidFill>
                  <a:srgbClr val="FF0000"/>
                </a:solidFill>
              </a:rPr>
              <a:t> l’hébergement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lors des sorties (attention cas des enfants)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r-FR" altLang="fr-FR" sz="2400" b="1">
                <a:solidFill>
                  <a:schemeClr val="tx2"/>
                </a:solidFill>
              </a:rPr>
              <a:t>Que la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pratique de l’activité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sera en conformité avec les règlements en vigueur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r-FR" altLang="fr-FR" sz="2400" b="1">
                <a:solidFill>
                  <a:schemeClr val="tx2"/>
                </a:solidFill>
              </a:rPr>
              <a:t>De respecter les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règles fiscales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chemeClr val="tx2"/>
                </a:solidFill>
              </a:rPr>
              <a:t>en vigueur</a:t>
            </a:r>
            <a:endParaRPr lang="fr-FR" altLang="fr-FR" sz="12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fr-FR" altLang="fr-FR" sz="2400" b="1">
                <a:solidFill>
                  <a:schemeClr val="tx2"/>
                </a:solidFill>
              </a:rPr>
              <a:t>De tenir à</a:t>
            </a:r>
            <a:r>
              <a:rPr lang="fr-FR" altLang="fr-FR" sz="2400" b="1">
                <a:solidFill>
                  <a:schemeClr val="bg2"/>
                </a:solidFill>
              </a:rPr>
              <a:t> </a:t>
            </a:r>
            <a:r>
              <a:rPr lang="fr-FR" altLang="fr-FR" sz="2400" b="1">
                <a:solidFill>
                  <a:srgbClr val="FF0000"/>
                </a:solidFill>
              </a:rPr>
              <a:t>jour les comptes</a:t>
            </a:r>
          </a:p>
        </p:txBody>
      </p:sp>
      <p:sp>
        <p:nvSpPr>
          <p:cNvPr id="32773" name="Rectangle 11">
            <a:extLst>
              <a:ext uri="{FF2B5EF4-FFF2-40B4-BE49-F238E27FC236}">
                <a16:creationId xmlns:a16="http://schemas.microsoft.com/office/drawing/2014/main" id="{714E5C20-68CE-407F-8D81-62D487A5CD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1628775"/>
            <a:ext cx="7777162" cy="9461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Président de l’association (représentant légal) doit s’assurer : </a:t>
            </a:r>
          </a:p>
        </p:txBody>
      </p:sp>
      <p:sp>
        <p:nvSpPr>
          <p:cNvPr id="32774" name="Rectangle 7">
            <a:extLst>
              <a:ext uri="{FF2B5EF4-FFF2-40B4-BE49-F238E27FC236}">
                <a16:creationId xmlns:a16="http://schemas.microsoft.com/office/drawing/2014/main" id="{8F20CF02-5257-4F8D-B8CB-AC6A01EC9D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5589588"/>
            <a:ext cx="85153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Dans certains cas c’est à l’association et au Président de</a:t>
            </a:r>
            <a:r>
              <a:rPr lang="fr-FR" altLang="fr-FR" sz="2000" b="1">
                <a:solidFill>
                  <a:schemeClr val="bg2"/>
                </a:solidFill>
              </a:rPr>
              <a:t> </a:t>
            </a:r>
            <a:r>
              <a:rPr lang="fr-FR" altLang="fr-FR" sz="2000" b="1">
                <a:solidFill>
                  <a:srgbClr val="FF0000"/>
                </a:solidFill>
              </a:rPr>
              <a:t>rechercher la responsabilité</a:t>
            </a:r>
            <a:r>
              <a:rPr lang="fr-FR" altLang="fr-FR" sz="2000" b="1">
                <a:solidFill>
                  <a:schemeClr val="bg2"/>
                </a:solidFill>
              </a:rPr>
              <a:t> </a:t>
            </a:r>
            <a:r>
              <a:rPr lang="fr-FR" altLang="fr-FR" sz="2000" b="1">
                <a:solidFill>
                  <a:schemeClr val="tx2"/>
                </a:solidFill>
              </a:rPr>
              <a:t>d’un tiers et d’en</a:t>
            </a:r>
            <a:r>
              <a:rPr lang="fr-FR" altLang="fr-FR" sz="2000" b="1">
                <a:solidFill>
                  <a:schemeClr val="bg2"/>
                </a:solidFill>
              </a:rPr>
              <a:t> </a:t>
            </a:r>
            <a:r>
              <a:rPr lang="fr-FR" altLang="fr-FR" sz="2000" b="1">
                <a:solidFill>
                  <a:srgbClr val="FF0000"/>
                </a:solidFill>
              </a:rPr>
              <a:t>apporter la preuve</a:t>
            </a:r>
            <a:r>
              <a:rPr lang="fr-FR" altLang="fr-FR" sz="2000" b="1">
                <a:solidFill>
                  <a:schemeClr val="bg2"/>
                </a:solidFill>
              </a:rPr>
              <a:t>	</a:t>
            </a:r>
          </a:p>
        </p:txBody>
      </p:sp>
      <p:sp>
        <p:nvSpPr>
          <p:cNvPr id="32775" name="Text Box 8">
            <a:extLst>
              <a:ext uri="{FF2B5EF4-FFF2-40B4-BE49-F238E27FC236}">
                <a16:creationId xmlns:a16="http://schemas.microsoft.com/office/drawing/2014/main" id="{6B9A2FFB-AFAB-4D79-AF14-DCF5A4CBC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1FBA20F0-EC28-4C17-B7A7-07215E77BB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5" name="Espace réservé du numéro de diapositive 2">
            <a:extLst>
              <a:ext uri="{FF2B5EF4-FFF2-40B4-BE49-F238E27FC236}">
                <a16:creationId xmlns:a16="http://schemas.microsoft.com/office/drawing/2014/main" id="{01161DBE-D08C-4F12-BF57-A7563258D7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9EE1331-2434-431D-8C2C-496A9DF4648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3796" name="Object 2">
            <a:extLst>
              <a:ext uri="{FF2B5EF4-FFF2-40B4-BE49-F238E27FC236}">
                <a16:creationId xmlns:a16="http://schemas.microsoft.com/office/drawing/2014/main" id="{E600A696-BC6B-4BF5-AE93-2557353DDAB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1628775"/>
          <a:ext cx="8188325" cy="477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8" name="Feuille de calcul" r:id="rId3" imgW="9600847" imgH="5600494" progId="Excel.Sheet.8">
                  <p:embed/>
                </p:oleObj>
              </mc:Choice>
              <mc:Fallback>
                <p:oleObj name="Feuille de calcul" r:id="rId3" imgW="9600847" imgH="5600494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628775"/>
                        <a:ext cx="8188325" cy="4778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797" name="Text Box 6">
            <a:extLst>
              <a:ext uri="{FF2B5EF4-FFF2-40B4-BE49-F238E27FC236}">
                <a16:creationId xmlns:a16="http://schemas.microsoft.com/office/drawing/2014/main" id="{54A50C06-5FE4-47D5-8D94-30C7C0EA74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pied de page 1">
            <a:extLst>
              <a:ext uri="{FF2B5EF4-FFF2-40B4-BE49-F238E27FC236}">
                <a16:creationId xmlns:a16="http://schemas.microsoft.com/office/drawing/2014/main" id="{2B757492-F802-4267-B228-FB5032854DE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12DF57E6-C267-426D-9582-6B0B4B260A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933049A-D6DA-4509-9678-EF7714B40E9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pic>
        <p:nvPicPr>
          <p:cNvPr id="8196" name="Picture 5">
            <a:extLst>
              <a:ext uri="{FF2B5EF4-FFF2-40B4-BE49-F238E27FC236}">
                <a16:creationId xmlns:a16="http://schemas.microsoft.com/office/drawing/2014/main" id="{8A513D57-B534-46DD-89BE-2147A5AF8C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19600"/>
            <a:ext cx="1674813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Text Box 8">
            <a:extLst>
              <a:ext uri="{FF2B5EF4-FFF2-40B4-BE49-F238E27FC236}">
                <a16:creationId xmlns:a16="http://schemas.microsoft.com/office/drawing/2014/main" id="{48816C21-18D4-4B88-88E7-5008020AA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713" y="1873250"/>
            <a:ext cx="5834062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Il existe trois types de responsabilité </a:t>
            </a:r>
          </a:p>
        </p:txBody>
      </p:sp>
      <p:grpSp>
        <p:nvGrpSpPr>
          <p:cNvPr id="8198" name="Group 9">
            <a:extLst>
              <a:ext uri="{FF2B5EF4-FFF2-40B4-BE49-F238E27FC236}">
                <a16:creationId xmlns:a16="http://schemas.microsoft.com/office/drawing/2014/main" id="{3A38A841-8F82-4B19-813A-C6DC75C18430}"/>
              </a:ext>
            </a:extLst>
          </p:cNvPr>
          <p:cNvGrpSpPr>
            <a:grpSpLocks/>
          </p:cNvGrpSpPr>
          <p:nvPr/>
        </p:nvGrpSpPr>
        <p:grpSpPr bwMode="auto">
          <a:xfrm>
            <a:off x="647700" y="3068638"/>
            <a:ext cx="4572000" cy="457200"/>
            <a:chOff x="240" y="1920"/>
            <a:chExt cx="2880" cy="288"/>
          </a:xfrm>
        </p:grpSpPr>
        <p:sp>
          <p:nvSpPr>
            <p:cNvPr id="8209" name="Rectangle 10">
              <a:extLst>
                <a:ext uri="{FF2B5EF4-FFF2-40B4-BE49-F238E27FC236}">
                  <a16:creationId xmlns:a16="http://schemas.microsoft.com/office/drawing/2014/main" id="{C415BC97-3D6B-4CA9-A453-EB7441A44A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920"/>
              <a:ext cx="2880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8210" name="Text Box 11">
              <a:extLst>
                <a:ext uri="{FF2B5EF4-FFF2-40B4-BE49-F238E27FC236}">
                  <a16:creationId xmlns:a16="http://schemas.microsoft.com/office/drawing/2014/main" id="{BCA0772E-F16E-4096-AFBF-F04A84BEAE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920"/>
              <a:ext cx="229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2"/>
                  </a:solidFill>
                </a:rPr>
                <a:t>La responsabilité civile (RC)</a:t>
              </a:r>
            </a:p>
          </p:txBody>
        </p:sp>
      </p:grpSp>
      <p:grpSp>
        <p:nvGrpSpPr>
          <p:cNvPr id="8199" name="Group 12">
            <a:extLst>
              <a:ext uri="{FF2B5EF4-FFF2-40B4-BE49-F238E27FC236}">
                <a16:creationId xmlns:a16="http://schemas.microsoft.com/office/drawing/2014/main" id="{C9ABACA3-DDB9-4607-85EF-FDD2CD125A06}"/>
              </a:ext>
            </a:extLst>
          </p:cNvPr>
          <p:cNvGrpSpPr>
            <a:grpSpLocks/>
          </p:cNvGrpSpPr>
          <p:nvPr/>
        </p:nvGrpSpPr>
        <p:grpSpPr bwMode="auto">
          <a:xfrm>
            <a:off x="1747838" y="3644900"/>
            <a:ext cx="2895600" cy="838200"/>
            <a:chOff x="480" y="2256"/>
            <a:chExt cx="1824" cy="528"/>
          </a:xfrm>
        </p:grpSpPr>
        <p:sp>
          <p:nvSpPr>
            <p:cNvPr id="8207" name="Rectangle 13">
              <a:extLst>
                <a:ext uri="{FF2B5EF4-FFF2-40B4-BE49-F238E27FC236}">
                  <a16:creationId xmlns:a16="http://schemas.microsoft.com/office/drawing/2014/main" id="{4874DC12-3C52-4EF9-B5E9-F31D511108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" y="2256"/>
              <a:ext cx="1824" cy="52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8208" name="Text Box 14">
              <a:extLst>
                <a:ext uri="{FF2B5EF4-FFF2-40B4-BE49-F238E27FC236}">
                  <a16:creationId xmlns:a16="http://schemas.microsoft.com/office/drawing/2014/main" id="{0088570E-936E-4489-A2FD-CCB544203D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0" y="2256"/>
              <a:ext cx="1423" cy="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2"/>
                  </a:solidFill>
                </a:rPr>
                <a:t>RC contractuelle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2"/>
                  </a:solidFill>
                </a:rPr>
                <a:t>RC délictuelle</a:t>
              </a:r>
            </a:p>
          </p:txBody>
        </p:sp>
      </p:grpSp>
      <p:grpSp>
        <p:nvGrpSpPr>
          <p:cNvPr id="8200" name="Group 15">
            <a:extLst>
              <a:ext uri="{FF2B5EF4-FFF2-40B4-BE49-F238E27FC236}">
                <a16:creationId xmlns:a16="http://schemas.microsoft.com/office/drawing/2014/main" id="{6C137FAA-7E36-40B9-A7ED-DE2A0F2E80EB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4772025"/>
            <a:ext cx="3810000" cy="457200"/>
            <a:chOff x="240" y="2880"/>
            <a:chExt cx="2400" cy="288"/>
          </a:xfrm>
        </p:grpSpPr>
        <p:sp>
          <p:nvSpPr>
            <p:cNvPr id="8205" name="Rectangle 16">
              <a:extLst>
                <a:ext uri="{FF2B5EF4-FFF2-40B4-BE49-F238E27FC236}">
                  <a16:creationId xmlns:a16="http://schemas.microsoft.com/office/drawing/2014/main" id="{B9D6AF79-064B-4B0F-9722-D9F9BF3051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8206" name="Text Box 17">
              <a:extLst>
                <a:ext uri="{FF2B5EF4-FFF2-40B4-BE49-F238E27FC236}">
                  <a16:creationId xmlns:a16="http://schemas.microsoft.com/office/drawing/2014/main" id="{F7A580D6-7DA6-4289-8EDA-747D6D3DD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05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  <p:grpSp>
        <p:nvGrpSpPr>
          <p:cNvPr id="8201" name="Grouper 21">
            <a:extLst>
              <a:ext uri="{FF2B5EF4-FFF2-40B4-BE49-F238E27FC236}">
                <a16:creationId xmlns:a16="http://schemas.microsoft.com/office/drawing/2014/main" id="{D0F1B4EF-94FE-4BB7-8B04-2BA4E96B24FD}"/>
              </a:ext>
            </a:extLst>
          </p:cNvPr>
          <p:cNvGrpSpPr>
            <a:grpSpLocks/>
          </p:cNvGrpSpPr>
          <p:nvPr/>
        </p:nvGrpSpPr>
        <p:grpSpPr bwMode="auto">
          <a:xfrm>
            <a:off x="703263" y="5632450"/>
            <a:ext cx="4876800" cy="533400"/>
            <a:chOff x="381000" y="5715000"/>
            <a:chExt cx="4876799" cy="533400"/>
          </a:xfrm>
        </p:grpSpPr>
        <p:sp>
          <p:nvSpPr>
            <p:cNvPr id="8203" name="Rectangle 7">
              <a:extLst>
                <a:ext uri="{FF2B5EF4-FFF2-40B4-BE49-F238E27FC236}">
                  <a16:creationId xmlns:a16="http://schemas.microsoft.com/office/drawing/2014/main" id="{381B8C53-5241-482B-B24C-50DD5940FB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000" y="5715000"/>
              <a:ext cx="4876799" cy="533400"/>
            </a:xfrm>
            <a:prstGeom prst="rect">
              <a:avLst/>
            </a:prstGeom>
            <a:solidFill>
              <a:srgbClr val="9900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8204" name="Text Box 8">
              <a:extLst>
                <a:ext uri="{FF2B5EF4-FFF2-40B4-BE49-F238E27FC236}">
                  <a16:creationId xmlns:a16="http://schemas.microsoft.com/office/drawing/2014/main" id="{509F5504-6680-46F5-8115-8E9B3E4952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000" y="5715000"/>
              <a:ext cx="4722812" cy="457200"/>
            </a:xfrm>
            <a:prstGeom prst="rect">
              <a:avLst/>
            </a:prstGeom>
            <a:solidFill>
              <a:srgbClr val="990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bg2"/>
                  </a:solidFill>
                </a:rPr>
                <a:t>La responsabilité disciplinaire</a:t>
              </a:r>
            </a:p>
          </p:txBody>
        </p:sp>
      </p:grpSp>
      <p:sp>
        <p:nvSpPr>
          <p:cNvPr id="8202" name="Text Box 22">
            <a:extLst>
              <a:ext uri="{FF2B5EF4-FFF2-40B4-BE49-F238E27FC236}">
                <a16:creationId xmlns:a16="http://schemas.microsoft.com/office/drawing/2014/main" id="{26993066-74E0-444C-B47C-AC8C9F91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28731BC3-CB69-42F0-8860-375CE550A0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4819" name="Espace réservé du numéro de diapositive 2">
            <a:extLst>
              <a:ext uri="{FF2B5EF4-FFF2-40B4-BE49-F238E27FC236}">
                <a16:creationId xmlns:a16="http://schemas.microsoft.com/office/drawing/2014/main" id="{9F2BE1EB-D80A-40E0-9E35-A3468C722A4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2E9344A-A8B5-4BBF-B67A-78AC959C8A5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20" name="Text Box 2">
            <a:extLst>
              <a:ext uri="{FF2B5EF4-FFF2-40B4-BE49-F238E27FC236}">
                <a16:creationId xmlns:a16="http://schemas.microsoft.com/office/drawing/2014/main" id="{83CE4095-68BF-46C9-915E-A9E34F914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5FB8F223-B73E-4E26-B5B3-F31E9B4A3F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B2E604E0-9380-4FF4-B50A-1B521B48576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94BA3D2-458E-4058-8A30-67EE8B4CFE98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9220" name="Group 2">
            <a:extLst>
              <a:ext uri="{FF2B5EF4-FFF2-40B4-BE49-F238E27FC236}">
                <a16:creationId xmlns:a16="http://schemas.microsoft.com/office/drawing/2014/main" id="{8EEE22FC-3D79-473D-8FDD-BFE60FBE9521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00213"/>
            <a:ext cx="4572000" cy="519112"/>
            <a:chOff x="240" y="1920"/>
            <a:chExt cx="2880" cy="327"/>
          </a:xfrm>
        </p:grpSpPr>
        <p:sp>
          <p:nvSpPr>
            <p:cNvPr id="9232" name="Rectangle 3">
              <a:extLst>
                <a:ext uri="{FF2B5EF4-FFF2-40B4-BE49-F238E27FC236}">
                  <a16:creationId xmlns:a16="http://schemas.microsoft.com/office/drawing/2014/main" id="{8EA0E9F0-3A47-47E6-B6D4-DD72A7F9B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920"/>
              <a:ext cx="2880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9233" name="Text Box 4">
              <a:extLst>
                <a:ext uri="{FF2B5EF4-FFF2-40B4-BE49-F238E27FC236}">
                  <a16:creationId xmlns:a16="http://schemas.microsoft.com/office/drawing/2014/main" id="{EDD989B1-4C3C-4F1D-8CDE-BBF1DAC643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920"/>
              <a:ext cx="272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Civile (RC)</a:t>
              </a:r>
            </a:p>
          </p:txBody>
        </p:sp>
      </p:grpSp>
      <p:sp>
        <p:nvSpPr>
          <p:cNvPr id="9221" name="Rectangle 15">
            <a:extLst>
              <a:ext uri="{FF2B5EF4-FFF2-40B4-BE49-F238E27FC236}">
                <a16:creationId xmlns:a16="http://schemas.microsoft.com/office/drawing/2014/main" id="{6E66CB42-550B-418F-819D-C76542733E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572000"/>
            <a:ext cx="84582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9222" name="Text Box 16">
            <a:extLst>
              <a:ext uri="{FF2B5EF4-FFF2-40B4-BE49-F238E27FC236}">
                <a16:creationId xmlns:a16="http://schemas.microsoft.com/office/drawing/2014/main" id="{06D98E1A-49A6-40C0-8F6D-DB765917F6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565400"/>
            <a:ext cx="260826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RC contractuelle</a:t>
            </a:r>
          </a:p>
        </p:txBody>
      </p:sp>
      <p:sp>
        <p:nvSpPr>
          <p:cNvPr id="9223" name="Text Box 17">
            <a:extLst>
              <a:ext uri="{FF2B5EF4-FFF2-40B4-BE49-F238E27FC236}">
                <a16:creationId xmlns:a16="http://schemas.microsoft.com/office/drawing/2014/main" id="{FA3DF375-C79F-4229-95B4-B83C6EC91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357563"/>
            <a:ext cx="78486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Chaque fois que l’on peut démontrer le non respect d’un contrat</a:t>
            </a:r>
          </a:p>
        </p:txBody>
      </p:sp>
      <p:sp>
        <p:nvSpPr>
          <p:cNvPr id="9224" name="Text Box 18">
            <a:extLst>
              <a:ext uri="{FF2B5EF4-FFF2-40B4-BE49-F238E27FC236}">
                <a16:creationId xmlns:a16="http://schemas.microsoft.com/office/drawing/2014/main" id="{7E310F70-2E72-422D-8EB0-DB1A08153D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4221163"/>
            <a:ext cx="82073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La jurisprudence donne un fort penchant pour ce type de RC même quand le contrat n’apparaît pas aux yeux de tous</a:t>
            </a:r>
          </a:p>
        </p:txBody>
      </p:sp>
      <p:sp>
        <p:nvSpPr>
          <p:cNvPr id="9225" name="Text Box 19">
            <a:extLst>
              <a:ext uri="{FF2B5EF4-FFF2-40B4-BE49-F238E27FC236}">
                <a16:creationId xmlns:a16="http://schemas.microsoft.com/office/drawing/2014/main" id="{1865A9CA-35FF-4BF6-9DF1-5F1E61208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516563"/>
            <a:ext cx="6100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Contrat implicitement passé entre les parties…</a:t>
            </a:r>
          </a:p>
        </p:txBody>
      </p:sp>
      <p:pic>
        <p:nvPicPr>
          <p:cNvPr id="9226" name="Picture 21">
            <a:extLst>
              <a:ext uri="{FF2B5EF4-FFF2-40B4-BE49-F238E27FC236}">
                <a16:creationId xmlns:a16="http://schemas.microsoft.com/office/drawing/2014/main" id="{6C0A6E3F-1869-4660-AEA6-624B01D51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791200"/>
            <a:ext cx="1066800" cy="735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7" name="Group 6">
            <a:extLst>
              <a:ext uri="{FF2B5EF4-FFF2-40B4-BE49-F238E27FC236}">
                <a16:creationId xmlns:a16="http://schemas.microsoft.com/office/drawing/2014/main" id="{D952383B-B39C-48D6-8431-13E82477ED7B}"/>
              </a:ext>
            </a:extLst>
          </p:cNvPr>
          <p:cNvGrpSpPr>
            <a:grpSpLocks/>
          </p:cNvGrpSpPr>
          <p:nvPr/>
        </p:nvGrpSpPr>
        <p:grpSpPr bwMode="auto">
          <a:xfrm>
            <a:off x="5651500" y="2492375"/>
            <a:ext cx="2808288" cy="461963"/>
            <a:chOff x="2304" y="1488"/>
            <a:chExt cx="1776" cy="291"/>
          </a:xfrm>
        </p:grpSpPr>
        <p:sp>
          <p:nvSpPr>
            <p:cNvPr id="9230" name="Rectangle 7">
              <a:extLst>
                <a:ext uri="{FF2B5EF4-FFF2-40B4-BE49-F238E27FC236}">
                  <a16:creationId xmlns:a16="http://schemas.microsoft.com/office/drawing/2014/main" id="{D86817E0-7165-4707-B3F2-D59A844396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488"/>
              <a:ext cx="1776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accent1"/>
                </a:solidFill>
              </a:endParaRPr>
            </a:p>
          </p:txBody>
        </p:sp>
        <p:sp>
          <p:nvSpPr>
            <p:cNvPr id="9231" name="Text Box 8">
              <a:extLst>
                <a:ext uri="{FF2B5EF4-FFF2-40B4-BE49-F238E27FC236}">
                  <a16:creationId xmlns:a16="http://schemas.microsoft.com/office/drawing/2014/main" id="{2981FAB7-D56F-4F1C-B1C1-FE613DAD2F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1491"/>
              <a:ext cx="149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1"/>
                  </a:solidFill>
                </a:rPr>
                <a:t>Elle est assurable</a:t>
              </a:r>
            </a:p>
          </p:txBody>
        </p:sp>
      </p:grpSp>
      <p:sp>
        <p:nvSpPr>
          <p:cNvPr id="9228" name="AutoShape 21">
            <a:extLst>
              <a:ext uri="{FF2B5EF4-FFF2-40B4-BE49-F238E27FC236}">
                <a16:creationId xmlns:a16="http://schemas.microsoft.com/office/drawing/2014/main" id="{F6CBB734-B2FE-4DDF-983D-D705AB1B3791}"/>
              </a:ext>
            </a:extLst>
          </p:cNvPr>
          <p:cNvSpPr>
            <a:spLocks noChangeArrowheads="1"/>
          </p:cNvSpPr>
          <p:nvPr/>
        </p:nvSpPr>
        <p:spPr bwMode="auto">
          <a:xfrm rot="-2611241">
            <a:off x="4787900" y="2276475"/>
            <a:ext cx="381000" cy="990600"/>
          </a:xfrm>
          <a:prstGeom prst="curvedRightArrow">
            <a:avLst>
              <a:gd name="adj1" fmla="val 52000"/>
              <a:gd name="adj2" fmla="val 104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9229" name="Text Box 18">
            <a:extLst>
              <a:ext uri="{FF2B5EF4-FFF2-40B4-BE49-F238E27FC236}">
                <a16:creationId xmlns:a16="http://schemas.microsoft.com/office/drawing/2014/main" id="{C05AD708-421B-4783-A2C4-50D4DC3BE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5F8DE0C8-B99C-48CF-9A16-30E24E832A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5C4E69D3-4D83-496A-802E-189E7387AC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C876F6E-420C-4EA2-A034-A8865C3911F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31">
            <a:extLst>
              <a:ext uri="{FF2B5EF4-FFF2-40B4-BE49-F238E27FC236}">
                <a16:creationId xmlns:a16="http://schemas.microsoft.com/office/drawing/2014/main" id="{D4BBC999-C033-4F30-9638-17AAD417A8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63" y="2622550"/>
            <a:ext cx="3475037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RC dite « délictuelle »</a:t>
            </a:r>
          </a:p>
        </p:txBody>
      </p:sp>
      <p:sp>
        <p:nvSpPr>
          <p:cNvPr id="10245" name="Text Box 32">
            <a:extLst>
              <a:ext uri="{FF2B5EF4-FFF2-40B4-BE49-F238E27FC236}">
                <a16:creationId xmlns:a16="http://schemas.microsoft.com/office/drawing/2014/main" id="{15D32F11-9334-4FAA-9978-657E383D77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3644900"/>
            <a:ext cx="792003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Obligation de réparer le dommage causé à autrui par soi-même, par une personne qui dépend de soi, par un animal ou une chose que l’on a sous sa garde</a:t>
            </a:r>
          </a:p>
        </p:txBody>
      </p:sp>
      <p:grpSp>
        <p:nvGrpSpPr>
          <p:cNvPr id="10246" name="Group 2">
            <a:extLst>
              <a:ext uri="{FF2B5EF4-FFF2-40B4-BE49-F238E27FC236}">
                <a16:creationId xmlns:a16="http://schemas.microsoft.com/office/drawing/2014/main" id="{849B4E85-75C0-4A58-96A7-CD98D5300D82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00213"/>
            <a:ext cx="4572000" cy="519112"/>
            <a:chOff x="240" y="1920"/>
            <a:chExt cx="2880" cy="327"/>
          </a:xfrm>
        </p:grpSpPr>
        <p:sp>
          <p:nvSpPr>
            <p:cNvPr id="10252" name="Rectangle 3">
              <a:extLst>
                <a:ext uri="{FF2B5EF4-FFF2-40B4-BE49-F238E27FC236}">
                  <a16:creationId xmlns:a16="http://schemas.microsoft.com/office/drawing/2014/main" id="{D9831704-DEA4-4687-8204-EAF1605E9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920"/>
              <a:ext cx="2880" cy="2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10253" name="Text Box 4">
              <a:extLst>
                <a:ext uri="{FF2B5EF4-FFF2-40B4-BE49-F238E27FC236}">
                  <a16:creationId xmlns:a16="http://schemas.microsoft.com/office/drawing/2014/main" id="{00F9D6CA-924C-461D-AFDF-D4B84D60F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1920"/>
              <a:ext cx="2727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Civile (RC)</a:t>
              </a:r>
            </a:p>
          </p:txBody>
        </p:sp>
      </p:grpSp>
      <p:grpSp>
        <p:nvGrpSpPr>
          <p:cNvPr id="10247" name="Group 6">
            <a:extLst>
              <a:ext uri="{FF2B5EF4-FFF2-40B4-BE49-F238E27FC236}">
                <a16:creationId xmlns:a16="http://schemas.microsoft.com/office/drawing/2014/main" id="{DE57C5AA-E4E9-468F-8472-68AFDB63318B}"/>
              </a:ext>
            </a:extLst>
          </p:cNvPr>
          <p:cNvGrpSpPr>
            <a:grpSpLocks/>
          </p:cNvGrpSpPr>
          <p:nvPr/>
        </p:nvGrpSpPr>
        <p:grpSpPr bwMode="auto">
          <a:xfrm>
            <a:off x="5580063" y="2276475"/>
            <a:ext cx="2819400" cy="461963"/>
            <a:chOff x="2304" y="1488"/>
            <a:chExt cx="1776" cy="291"/>
          </a:xfrm>
        </p:grpSpPr>
        <p:sp>
          <p:nvSpPr>
            <p:cNvPr id="10250" name="Rectangle 7">
              <a:extLst>
                <a:ext uri="{FF2B5EF4-FFF2-40B4-BE49-F238E27FC236}">
                  <a16:creationId xmlns:a16="http://schemas.microsoft.com/office/drawing/2014/main" id="{00051DBA-F294-45E0-A733-D8EDB9B8A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1488"/>
              <a:ext cx="1776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10251" name="Text Box 8">
              <a:extLst>
                <a:ext uri="{FF2B5EF4-FFF2-40B4-BE49-F238E27FC236}">
                  <a16:creationId xmlns:a16="http://schemas.microsoft.com/office/drawing/2014/main" id="{5267585D-1EE3-4F75-8C40-2104A59DB7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04" y="1491"/>
              <a:ext cx="14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1"/>
                  </a:solidFill>
                </a:rPr>
                <a:t>Elle est assurable</a:t>
              </a:r>
            </a:p>
          </p:txBody>
        </p:sp>
      </p:grpSp>
      <p:sp>
        <p:nvSpPr>
          <p:cNvPr id="10248" name="AutoShape 21">
            <a:extLst>
              <a:ext uri="{FF2B5EF4-FFF2-40B4-BE49-F238E27FC236}">
                <a16:creationId xmlns:a16="http://schemas.microsoft.com/office/drawing/2014/main" id="{750C2F02-8C64-4553-8F55-2513FE76329F}"/>
              </a:ext>
            </a:extLst>
          </p:cNvPr>
          <p:cNvSpPr>
            <a:spLocks noChangeArrowheads="1"/>
          </p:cNvSpPr>
          <p:nvPr/>
        </p:nvSpPr>
        <p:spPr bwMode="auto">
          <a:xfrm rot="-2611241">
            <a:off x="4876800" y="2133600"/>
            <a:ext cx="381000" cy="990600"/>
          </a:xfrm>
          <a:prstGeom prst="curvedRightArrow">
            <a:avLst>
              <a:gd name="adj1" fmla="val 52000"/>
              <a:gd name="adj2" fmla="val 104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10249" name="Text Box 14">
            <a:extLst>
              <a:ext uri="{FF2B5EF4-FFF2-40B4-BE49-F238E27FC236}">
                <a16:creationId xmlns:a16="http://schemas.microsoft.com/office/drawing/2014/main" id="{2CCA8C01-A68A-4805-91AD-D3450F8D927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ce réservé du pied de page 1">
            <a:extLst>
              <a:ext uri="{FF2B5EF4-FFF2-40B4-BE49-F238E27FC236}">
                <a16:creationId xmlns:a16="http://schemas.microsoft.com/office/drawing/2014/main" id="{F546DA40-7E11-437B-BEE0-4C56D075C1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7125FB63-1FED-49EC-839B-3660A543B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E189612-3E5E-4707-8B13-7620CBEFADA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1268" name="Group 3">
            <a:extLst>
              <a:ext uri="{FF2B5EF4-FFF2-40B4-BE49-F238E27FC236}">
                <a16:creationId xmlns:a16="http://schemas.microsoft.com/office/drawing/2014/main" id="{4740190A-59EF-47DC-A253-5DDB018EBBB3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1773238"/>
            <a:ext cx="8305800" cy="609600"/>
            <a:chOff x="0" y="1296"/>
            <a:chExt cx="5232" cy="384"/>
          </a:xfrm>
        </p:grpSpPr>
        <p:sp>
          <p:nvSpPr>
            <p:cNvPr id="11292" name="Rectangle 4">
              <a:extLst>
                <a:ext uri="{FF2B5EF4-FFF2-40B4-BE49-F238E27FC236}">
                  <a16:creationId xmlns:a16="http://schemas.microsoft.com/office/drawing/2014/main" id="{F136DA90-D6C8-41F5-A203-37E1219D59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0" y="1296"/>
              <a:ext cx="5232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11293" name="Text Box 5">
              <a:extLst>
                <a:ext uri="{FF2B5EF4-FFF2-40B4-BE49-F238E27FC236}">
                  <a16:creationId xmlns:a16="http://schemas.microsoft.com/office/drawing/2014/main" id="{2F109B94-7D40-437B-957C-4820300CAE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1347"/>
              <a:ext cx="496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Il faut 3 conditions pour engager une responsabilité </a:t>
              </a:r>
            </a:p>
          </p:txBody>
        </p:sp>
      </p:grpSp>
      <p:grpSp>
        <p:nvGrpSpPr>
          <p:cNvPr id="11269" name="Group 7">
            <a:extLst>
              <a:ext uri="{FF2B5EF4-FFF2-40B4-BE49-F238E27FC236}">
                <a16:creationId xmlns:a16="http://schemas.microsoft.com/office/drawing/2014/main" id="{4DE479F8-2F96-451B-BFD7-EE9BB1CE3668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3068638"/>
            <a:ext cx="3810000" cy="685800"/>
            <a:chOff x="144" y="1920"/>
            <a:chExt cx="2400" cy="432"/>
          </a:xfrm>
        </p:grpSpPr>
        <p:grpSp>
          <p:nvGrpSpPr>
            <p:cNvPr id="11287" name="Group 8">
              <a:extLst>
                <a:ext uri="{FF2B5EF4-FFF2-40B4-BE49-F238E27FC236}">
                  <a16:creationId xmlns:a16="http://schemas.microsoft.com/office/drawing/2014/main" id="{6FDE7B06-CD6C-4EB6-8AF7-7139A76F5E2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4" y="1920"/>
              <a:ext cx="1920" cy="432"/>
              <a:chOff x="192" y="1728"/>
              <a:chExt cx="1920" cy="432"/>
            </a:xfrm>
          </p:grpSpPr>
          <p:sp>
            <p:nvSpPr>
              <p:cNvPr id="11290" name="Rectangle 9">
                <a:extLst>
                  <a:ext uri="{FF2B5EF4-FFF2-40B4-BE49-F238E27FC236}">
                    <a16:creationId xmlns:a16="http://schemas.microsoft.com/office/drawing/2014/main" id="{047ED38E-F753-4F0C-9E02-3D51B2934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" y="1728"/>
                <a:ext cx="1920" cy="432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11291" name="Text Box 10">
                <a:extLst>
                  <a:ext uri="{FF2B5EF4-FFF2-40B4-BE49-F238E27FC236}">
                    <a16:creationId xmlns:a16="http://schemas.microsoft.com/office/drawing/2014/main" id="{38ECF1D1-35F0-49C3-8162-DC1172A7D4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40" y="1776"/>
                <a:ext cx="1564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2400" b="1">
                    <a:solidFill>
                      <a:schemeClr val="tx2"/>
                    </a:solidFill>
                  </a:rPr>
                  <a:t>un fait générateur</a:t>
                </a:r>
              </a:p>
            </p:txBody>
          </p:sp>
        </p:grpSp>
        <p:sp>
          <p:nvSpPr>
            <p:cNvPr id="11288" name="Oval 11">
              <a:extLst>
                <a:ext uri="{FF2B5EF4-FFF2-40B4-BE49-F238E27FC236}">
                  <a16:creationId xmlns:a16="http://schemas.microsoft.com/office/drawing/2014/main" id="{297E07D3-D6C0-4747-90BF-33EDCEC49A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1968"/>
              <a:ext cx="336" cy="336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2"/>
                </a:solidFill>
              </a:endParaRPr>
            </a:p>
          </p:txBody>
        </p:sp>
        <p:sp>
          <p:nvSpPr>
            <p:cNvPr id="11289" name="Text Box 12">
              <a:extLst>
                <a:ext uri="{FF2B5EF4-FFF2-40B4-BE49-F238E27FC236}">
                  <a16:creationId xmlns:a16="http://schemas.microsoft.com/office/drawing/2014/main" id="{78FB460E-42B0-4329-871F-D01490129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0" y="1968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1</a:t>
              </a:r>
            </a:p>
          </p:txBody>
        </p:sp>
      </p:grpSp>
      <p:grpSp>
        <p:nvGrpSpPr>
          <p:cNvPr id="11270" name="Group 13">
            <a:extLst>
              <a:ext uri="{FF2B5EF4-FFF2-40B4-BE49-F238E27FC236}">
                <a16:creationId xmlns:a16="http://schemas.microsoft.com/office/drawing/2014/main" id="{CE4DA0DE-D8B1-433C-879F-703073512F89}"/>
              </a:ext>
            </a:extLst>
          </p:cNvPr>
          <p:cNvGrpSpPr>
            <a:grpSpLocks/>
          </p:cNvGrpSpPr>
          <p:nvPr/>
        </p:nvGrpSpPr>
        <p:grpSpPr bwMode="auto">
          <a:xfrm>
            <a:off x="3492500" y="5300663"/>
            <a:ext cx="5257800" cy="914400"/>
            <a:chOff x="2208" y="3360"/>
            <a:chExt cx="3312" cy="576"/>
          </a:xfrm>
        </p:grpSpPr>
        <p:grpSp>
          <p:nvGrpSpPr>
            <p:cNvPr id="11281" name="Group 14">
              <a:extLst>
                <a:ext uri="{FF2B5EF4-FFF2-40B4-BE49-F238E27FC236}">
                  <a16:creationId xmlns:a16="http://schemas.microsoft.com/office/drawing/2014/main" id="{D8757F07-2E38-4D54-874A-267A891783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36" y="3360"/>
              <a:ext cx="2784" cy="576"/>
              <a:chOff x="144" y="2592"/>
              <a:chExt cx="2784" cy="576"/>
            </a:xfrm>
          </p:grpSpPr>
          <p:sp>
            <p:nvSpPr>
              <p:cNvPr id="11285" name="Rectangle 15">
                <a:extLst>
                  <a:ext uri="{FF2B5EF4-FFF2-40B4-BE49-F238E27FC236}">
                    <a16:creationId xmlns:a16="http://schemas.microsoft.com/office/drawing/2014/main" id="{41AF2FC0-86BB-47E6-93DC-53618E0B0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" y="2592"/>
                <a:ext cx="2784" cy="576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11286" name="Text Box 16">
                <a:extLst>
                  <a:ext uri="{FF2B5EF4-FFF2-40B4-BE49-F238E27FC236}">
                    <a16:creationId xmlns:a16="http://schemas.microsoft.com/office/drawing/2014/main" id="{C2C3E38B-8D5D-4FE8-ACFE-E856F7C6CB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" y="2592"/>
                <a:ext cx="2338" cy="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2400" b="1">
                    <a:solidFill>
                      <a:schemeClr val="tx2"/>
                    </a:solidFill>
                  </a:rPr>
                  <a:t>un préjudice représenté par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2400" b="1">
                    <a:solidFill>
                      <a:schemeClr val="tx2"/>
                    </a:solidFill>
                  </a:rPr>
                  <a:t>un sinistre ou un dommage</a:t>
                </a:r>
              </a:p>
            </p:txBody>
          </p:sp>
        </p:grpSp>
        <p:grpSp>
          <p:nvGrpSpPr>
            <p:cNvPr id="11282" name="Group 17">
              <a:extLst>
                <a:ext uri="{FF2B5EF4-FFF2-40B4-BE49-F238E27FC236}">
                  <a16:creationId xmlns:a16="http://schemas.microsoft.com/office/drawing/2014/main" id="{455B38F8-6F6D-4FDF-93A3-7C5668A48F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08" y="3456"/>
              <a:ext cx="384" cy="336"/>
              <a:chOff x="2016" y="3504"/>
              <a:chExt cx="384" cy="336"/>
            </a:xfrm>
          </p:grpSpPr>
          <p:sp>
            <p:nvSpPr>
              <p:cNvPr id="11283" name="Oval 18">
                <a:extLst>
                  <a:ext uri="{FF2B5EF4-FFF2-40B4-BE49-F238E27FC236}">
                    <a16:creationId xmlns:a16="http://schemas.microsoft.com/office/drawing/2014/main" id="{A7025C45-6D53-47CF-85B2-511EF30A01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6" y="3504"/>
                <a:ext cx="384" cy="336"/>
              </a:xfrm>
              <a:prstGeom prst="ellipse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11284" name="Text Box 19">
                <a:extLst>
                  <a:ext uri="{FF2B5EF4-FFF2-40B4-BE49-F238E27FC236}">
                    <a16:creationId xmlns:a16="http://schemas.microsoft.com/office/drawing/2014/main" id="{B59B0379-A2E9-40E5-9DF7-9D1512CA41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112" y="3504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2400" b="1">
                    <a:solidFill>
                      <a:schemeClr val="tx2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11271" name="Group 20">
            <a:extLst>
              <a:ext uri="{FF2B5EF4-FFF2-40B4-BE49-F238E27FC236}">
                <a16:creationId xmlns:a16="http://schemas.microsoft.com/office/drawing/2014/main" id="{34D3E4ED-D724-4334-80F6-355AB0E0D27A}"/>
              </a:ext>
            </a:extLst>
          </p:cNvPr>
          <p:cNvGrpSpPr>
            <a:grpSpLocks/>
          </p:cNvGrpSpPr>
          <p:nvPr/>
        </p:nvGrpSpPr>
        <p:grpSpPr bwMode="auto">
          <a:xfrm>
            <a:off x="971550" y="2636838"/>
            <a:ext cx="5562600" cy="3962400"/>
            <a:chOff x="624" y="1680"/>
            <a:chExt cx="3504" cy="2496"/>
          </a:xfrm>
        </p:grpSpPr>
        <p:grpSp>
          <p:nvGrpSpPr>
            <p:cNvPr id="11273" name="Group 21">
              <a:extLst>
                <a:ext uri="{FF2B5EF4-FFF2-40B4-BE49-F238E27FC236}">
                  <a16:creationId xmlns:a16="http://schemas.microsoft.com/office/drawing/2014/main" id="{C920EB35-D688-4805-BA70-032DC8D8CB5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04" y="2544"/>
              <a:ext cx="2544" cy="576"/>
              <a:chOff x="1104" y="2544"/>
              <a:chExt cx="2544" cy="576"/>
            </a:xfrm>
          </p:grpSpPr>
          <p:grpSp>
            <p:nvGrpSpPr>
              <p:cNvPr id="11276" name="Group 22">
                <a:extLst>
                  <a:ext uri="{FF2B5EF4-FFF2-40B4-BE49-F238E27FC236}">
                    <a16:creationId xmlns:a16="http://schemas.microsoft.com/office/drawing/2014/main" id="{73ECB3E7-F88C-426D-BC9B-5CEF1CB4C43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584" y="2544"/>
                <a:ext cx="2064" cy="576"/>
                <a:chOff x="288" y="3504"/>
                <a:chExt cx="2064" cy="576"/>
              </a:xfrm>
            </p:grpSpPr>
            <p:sp>
              <p:nvSpPr>
                <p:cNvPr id="11279" name="Oval 23">
                  <a:extLst>
                    <a:ext uri="{FF2B5EF4-FFF2-40B4-BE49-F238E27FC236}">
                      <a16:creationId xmlns:a16="http://schemas.microsoft.com/office/drawing/2014/main" id="{66AC01D5-C302-49DE-BA74-127BE62F4D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8" y="3504"/>
                  <a:ext cx="2064" cy="576"/>
                </a:xfrm>
                <a:prstGeom prst="ellipse">
                  <a:avLst/>
                </a:prstGeom>
                <a:solidFill>
                  <a:srgbClr val="FF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37931725" indent="-37474525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fr-FR" altLang="fr-FR" sz="280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1280" name="Text Box 24">
                  <a:extLst>
                    <a:ext uri="{FF2B5EF4-FFF2-40B4-BE49-F238E27FC236}">
                      <a16:creationId xmlns:a16="http://schemas.microsoft.com/office/drawing/2014/main" id="{56810300-3792-41C1-A5EC-D58DF5260F7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336" y="3648"/>
                  <a:ext cx="1696" cy="28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1pPr>
                  <a:lvl2pPr marL="37931725" indent="-37474525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rgbClr val="2D4E77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r>
                    <a:rPr lang="fr-FR" altLang="fr-FR" sz="2400" b="1">
                      <a:solidFill>
                        <a:schemeClr val="tx2"/>
                      </a:solidFill>
                    </a:rPr>
                    <a:t>un lien de causalité </a:t>
                  </a:r>
                </a:p>
              </p:txBody>
            </p:sp>
          </p:grpSp>
          <p:sp>
            <p:nvSpPr>
              <p:cNvPr id="11277" name="Rectangle 25">
                <a:extLst>
                  <a:ext uri="{FF2B5EF4-FFF2-40B4-BE49-F238E27FC236}">
                    <a16:creationId xmlns:a16="http://schemas.microsoft.com/office/drawing/2014/main" id="{2E2893E5-B651-42B7-807F-2A97DAF3AA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4" y="2688"/>
                <a:ext cx="336" cy="336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fr-FR" altLang="fr-FR" sz="2800">
                  <a:solidFill>
                    <a:schemeClr val="tx2"/>
                  </a:solidFill>
                </a:endParaRPr>
              </a:p>
            </p:txBody>
          </p:sp>
          <p:sp>
            <p:nvSpPr>
              <p:cNvPr id="11278" name="Text Box 26">
                <a:extLst>
                  <a:ext uri="{FF2B5EF4-FFF2-40B4-BE49-F238E27FC236}">
                    <a16:creationId xmlns:a16="http://schemas.microsoft.com/office/drawing/2014/main" id="{EA9689E1-1D49-4BA7-8D44-5A7901086F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180" y="2688"/>
                <a:ext cx="212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1pPr>
                <a:lvl2pPr marL="37931725" indent="-37474525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rgbClr val="2D4E77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fr-FR" altLang="fr-FR" sz="2400" b="1">
                    <a:solidFill>
                      <a:schemeClr val="tx2"/>
                    </a:solidFill>
                  </a:rPr>
                  <a:t>3</a:t>
                </a:r>
              </a:p>
            </p:txBody>
          </p:sp>
        </p:grpSp>
        <p:sp>
          <p:nvSpPr>
            <p:cNvPr id="11274" name="AutoShape 27">
              <a:extLst>
                <a:ext uri="{FF2B5EF4-FFF2-40B4-BE49-F238E27FC236}">
                  <a16:creationId xmlns:a16="http://schemas.microsoft.com/office/drawing/2014/main" id="{607F83A1-F3F9-4C61-B04F-D4AD95A5F2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584933">
              <a:off x="624" y="2448"/>
              <a:ext cx="672" cy="1728"/>
            </a:xfrm>
            <a:prstGeom prst="curvedRightArrow">
              <a:avLst>
                <a:gd name="adj1" fmla="val 51429"/>
                <a:gd name="adj2" fmla="val 102857"/>
                <a:gd name="adj3" fmla="val 33333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2"/>
                </a:solidFill>
              </a:endParaRPr>
            </a:p>
          </p:txBody>
        </p:sp>
        <p:sp>
          <p:nvSpPr>
            <p:cNvPr id="11275" name="AutoShape 28">
              <a:extLst>
                <a:ext uri="{FF2B5EF4-FFF2-40B4-BE49-F238E27FC236}">
                  <a16:creationId xmlns:a16="http://schemas.microsoft.com/office/drawing/2014/main" id="{72B7F64C-3932-4C78-8460-5C3F967C18C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6985562">
              <a:off x="3024" y="2160"/>
              <a:ext cx="1584" cy="624"/>
            </a:xfrm>
            <a:prstGeom prst="curvedUpArrow">
              <a:avLst>
                <a:gd name="adj1" fmla="val 50769"/>
                <a:gd name="adj2" fmla="val 101538"/>
                <a:gd name="adj3" fmla="val 33333"/>
              </a:avLst>
            </a:prstGeom>
            <a:solidFill>
              <a:srgbClr val="00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2"/>
                </a:solidFill>
              </a:endParaRPr>
            </a:p>
          </p:txBody>
        </p:sp>
      </p:grpSp>
      <p:sp>
        <p:nvSpPr>
          <p:cNvPr id="11272" name="Text Box 31">
            <a:extLst>
              <a:ext uri="{FF2B5EF4-FFF2-40B4-BE49-F238E27FC236}">
                <a16:creationId xmlns:a16="http://schemas.microsoft.com/office/drawing/2014/main" id="{11F04204-7F1E-4530-904F-107FE62FD3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8913"/>
            <a:ext cx="55943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bg2"/>
                </a:solidFill>
              </a:rPr>
              <a:t>Principes généraux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A8B4C79F-25F9-4562-88E9-255C4AAF16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DCD49E58-A988-4D58-A28C-4441EF10DBC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ED8B15E-BFA3-43EE-8602-2D3F26F5137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D77FE9E6-66A7-4508-86DB-A58A209D29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636838"/>
            <a:ext cx="576103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2293" name="Text Box 4">
            <a:extLst>
              <a:ext uri="{FF2B5EF4-FFF2-40B4-BE49-F238E27FC236}">
                <a16:creationId xmlns:a16="http://schemas.microsoft.com/office/drawing/2014/main" id="{E128C89C-127B-4542-97C4-E658DCCF27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781300"/>
            <a:ext cx="82089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En pratique, il est probable qu’une </a:t>
            </a:r>
            <a:r>
              <a:rPr lang="fr-FR" altLang="fr-FR" sz="2400" b="1">
                <a:solidFill>
                  <a:srgbClr val="FF0000"/>
                </a:solidFill>
              </a:rPr>
              <a:t>expertise</a:t>
            </a:r>
            <a:r>
              <a:rPr lang="fr-FR" altLang="fr-FR" sz="2400" b="1">
                <a:solidFill>
                  <a:schemeClr val="tx2"/>
                </a:solidFill>
              </a:rPr>
              <a:t> sera ordonnée par le Tribunal, pour examiner les faits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Auquel cas c’est l’expert qui </a:t>
            </a:r>
            <a:r>
              <a:rPr lang="fr-FR" altLang="fr-FR" sz="2400" b="1">
                <a:solidFill>
                  <a:srgbClr val="FF0000"/>
                </a:solidFill>
              </a:rPr>
              <a:t>se substituera</a:t>
            </a:r>
            <a:r>
              <a:rPr lang="fr-FR" altLang="fr-FR" sz="2400" b="1">
                <a:solidFill>
                  <a:schemeClr val="tx2"/>
                </a:solidFill>
              </a:rPr>
              <a:t> à la victime, pour éclairer le Tribunal, </a:t>
            </a:r>
            <a:r>
              <a:rPr lang="fr-FR" altLang="fr-FR" sz="2400" b="1">
                <a:solidFill>
                  <a:srgbClr val="FF0000"/>
                </a:solidFill>
              </a:rPr>
              <a:t>en recherchant la faute</a:t>
            </a:r>
            <a:r>
              <a:rPr lang="fr-FR" altLang="fr-FR" sz="2400" b="1">
                <a:solidFill>
                  <a:schemeClr val="tx2"/>
                </a:solidFill>
              </a:rPr>
              <a:t> éventuelle et le rapport de </a:t>
            </a:r>
            <a:r>
              <a:rPr lang="fr-FR" altLang="fr-FR" sz="2400" b="1">
                <a:solidFill>
                  <a:srgbClr val="FF0000"/>
                </a:solidFill>
              </a:rPr>
              <a:t>causalité avec le dommage</a:t>
            </a:r>
          </a:p>
        </p:txBody>
      </p:sp>
      <p:sp>
        <p:nvSpPr>
          <p:cNvPr id="12294" name="Rectangle 18">
            <a:extLst>
              <a:ext uri="{FF2B5EF4-FFF2-40B4-BE49-F238E27FC236}">
                <a16:creationId xmlns:a16="http://schemas.microsoft.com/office/drawing/2014/main" id="{28B6FBE9-00E3-4519-ADA6-A77E5FC9F1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752600"/>
            <a:ext cx="457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12295" name="Text Box 19">
            <a:extLst>
              <a:ext uri="{FF2B5EF4-FFF2-40B4-BE49-F238E27FC236}">
                <a16:creationId xmlns:a16="http://schemas.microsoft.com/office/drawing/2014/main" id="{8D9EF5A3-F426-4581-8E4A-0F53BB2398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00213"/>
            <a:ext cx="45354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2"/>
                </a:solidFill>
              </a:rPr>
              <a:t>La Responsabilité Civile (RC)</a:t>
            </a:r>
          </a:p>
        </p:txBody>
      </p:sp>
      <p:sp>
        <p:nvSpPr>
          <p:cNvPr id="12296" name="Text Box 9">
            <a:extLst>
              <a:ext uri="{FF2B5EF4-FFF2-40B4-BE49-F238E27FC236}">
                <a16:creationId xmlns:a16="http://schemas.microsoft.com/office/drawing/2014/main" id="{1B2CB88B-9D4C-447F-92C6-87605F417A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9BD18BC-5090-4FDA-953F-80A4852728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2F6EC785-DC05-44D2-A216-B864C68C2B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DB9F0C2-A837-4171-BBC1-DA293776598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2">
            <a:extLst>
              <a:ext uri="{FF2B5EF4-FFF2-40B4-BE49-F238E27FC236}">
                <a16:creationId xmlns:a16="http://schemas.microsoft.com/office/drawing/2014/main" id="{E6390B38-5E7B-46F5-8582-A012E3EBD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708275"/>
            <a:ext cx="7921625" cy="301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altLang="fr-FR" sz="2400" b="1">
                <a:solidFill>
                  <a:schemeClr val="tx2"/>
                </a:solidFill>
              </a:rPr>
              <a:t> Le Directeur de plongée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Il prévoit et s’assure qu’il dispose de </a:t>
            </a:r>
            <a:r>
              <a:rPr lang="fr-FR" altLang="fr-FR" sz="2400" b="1">
                <a:solidFill>
                  <a:srgbClr val="FF0000"/>
                </a:solidFill>
              </a:rPr>
              <a:t>tous les moyens</a:t>
            </a:r>
            <a:r>
              <a:rPr lang="fr-FR" altLang="fr-FR" sz="2400" b="1">
                <a:solidFill>
                  <a:schemeClr val="tx2"/>
                </a:solidFill>
              </a:rPr>
              <a:t> 	en hommes, en matériel et sur les conditions de 	réalisation pour entreprendre l’activité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fr-FR" altLang="fr-FR" sz="2400" b="1">
                <a:solidFill>
                  <a:schemeClr val="tx2"/>
                </a:solidFill>
              </a:rPr>
              <a:t> Le médecin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Il </a:t>
            </a:r>
            <a:r>
              <a:rPr lang="fr-FR" altLang="fr-FR" sz="2400" b="1">
                <a:solidFill>
                  <a:srgbClr val="FF0000"/>
                </a:solidFill>
              </a:rPr>
              <a:t>met tout en œuvre</a:t>
            </a:r>
            <a:r>
              <a:rPr lang="fr-FR" altLang="fr-FR" sz="2400" b="1">
                <a:solidFill>
                  <a:schemeClr val="tx2"/>
                </a:solidFill>
              </a:rPr>
              <a:t> et tout son savoir pour éviter un 	dommage corporel</a:t>
            </a:r>
          </a:p>
        </p:txBody>
      </p:sp>
      <p:sp>
        <p:nvSpPr>
          <p:cNvPr id="14341" name="Text Box 12">
            <a:extLst>
              <a:ext uri="{FF2B5EF4-FFF2-40B4-BE49-F238E27FC236}">
                <a16:creationId xmlns:a16="http://schemas.microsoft.com/office/drawing/2014/main" id="{85B346DD-075A-48DD-860D-98877C4ED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76475"/>
            <a:ext cx="47545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 u="sng">
                <a:solidFill>
                  <a:srgbClr val="FFFF00"/>
                </a:solidFill>
              </a:rPr>
              <a:t>Obligation de moyen et de résultat :</a:t>
            </a:r>
            <a:endParaRPr lang="fr-FR" altLang="fr-FR" sz="2400">
              <a:solidFill>
                <a:srgbClr val="FFFF00"/>
              </a:solidFill>
            </a:endParaRPr>
          </a:p>
        </p:txBody>
      </p:sp>
      <p:sp>
        <p:nvSpPr>
          <p:cNvPr id="14342" name="Text Box 10">
            <a:extLst>
              <a:ext uri="{FF2B5EF4-FFF2-40B4-BE49-F238E27FC236}">
                <a16:creationId xmlns:a16="http://schemas.microsoft.com/office/drawing/2014/main" id="{4B4E8F16-D789-43F5-809D-BD534E999F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sp>
        <p:nvSpPr>
          <p:cNvPr id="14343" name="Rectangle 18">
            <a:extLst>
              <a:ext uri="{FF2B5EF4-FFF2-40B4-BE49-F238E27FC236}">
                <a16:creationId xmlns:a16="http://schemas.microsoft.com/office/drawing/2014/main" id="{3037D24D-02F6-43B1-BB5B-535808F99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752600"/>
            <a:ext cx="457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14344" name="Text Box 19">
            <a:extLst>
              <a:ext uri="{FF2B5EF4-FFF2-40B4-BE49-F238E27FC236}">
                <a16:creationId xmlns:a16="http://schemas.microsoft.com/office/drawing/2014/main" id="{8C0E2A7F-453A-4573-B886-CA1A5F63E8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00213"/>
            <a:ext cx="45354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2"/>
                </a:solidFill>
              </a:rPr>
              <a:t>La Responsabilité Civile (RC)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EC3EE73E-4DBB-447D-89A6-CDBED07FA8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7FCC12E7-5199-4999-8F28-F47406C2F2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D0E8EB-A4BA-48B0-892F-5C9458D5B5B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99FBAB91-8E7B-4B19-BC69-883DF99314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068638"/>
            <a:ext cx="7632700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 moniteur de plongée, </a:t>
            </a:r>
            <a:r>
              <a:rPr lang="fr-FR" altLang="fr-FR" sz="2400" b="1" u="sng">
                <a:solidFill>
                  <a:schemeClr val="tx2"/>
                </a:solidFill>
              </a:rPr>
              <a:t>même rémunéré</a:t>
            </a:r>
            <a:r>
              <a:rPr lang="fr-FR" altLang="fr-FR" sz="2400" b="1">
                <a:solidFill>
                  <a:schemeClr val="tx2"/>
                </a:solidFill>
              </a:rPr>
              <a:t>, ne sera généralement tenu qu’à une </a:t>
            </a:r>
            <a:r>
              <a:rPr lang="fr-FR" altLang="fr-FR" sz="2400" b="1">
                <a:solidFill>
                  <a:srgbClr val="FF0000"/>
                </a:solidFill>
              </a:rPr>
              <a:t>obligation de moyen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Alors que le patron du bateau qui transporte contre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rémunération les plongeurs, sera généralement tenu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à une </a:t>
            </a:r>
            <a:r>
              <a:rPr lang="fr-FR" altLang="fr-FR" sz="2400" b="1">
                <a:solidFill>
                  <a:srgbClr val="FF0000"/>
                </a:solidFill>
              </a:rPr>
              <a:t>obligation de résultat</a:t>
            </a:r>
          </a:p>
        </p:txBody>
      </p:sp>
      <p:sp>
        <p:nvSpPr>
          <p:cNvPr id="16389" name="Text Box 11">
            <a:extLst>
              <a:ext uri="{FF2B5EF4-FFF2-40B4-BE49-F238E27FC236}">
                <a16:creationId xmlns:a16="http://schemas.microsoft.com/office/drawing/2014/main" id="{75234BF2-6022-40C2-B172-9450E6D305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420938"/>
            <a:ext cx="4686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 u="sng">
                <a:solidFill>
                  <a:srgbClr val="FFFF00"/>
                </a:solidFill>
              </a:rPr>
              <a:t>Obligation de moyen et de résultat:</a:t>
            </a:r>
            <a:endParaRPr lang="fr-FR" altLang="fr-FR" sz="2400">
              <a:solidFill>
                <a:srgbClr val="FFFF00"/>
              </a:solidFill>
            </a:endParaRPr>
          </a:p>
        </p:txBody>
      </p:sp>
      <p:sp>
        <p:nvSpPr>
          <p:cNvPr id="16390" name="Text Box 10">
            <a:extLst>
              <a:ext uri="{FF2B5EF4-FFF2-40B4-BE49-F238E27FC236}">
                <a16:creationId xmlns:a16="http://schemas.microsoft.com/office/drawing/2014/main" id="{1D8B7725-F668-4677-8B0C-45E53E8516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  <p:sp>
        <p:nvSpPr>
          <p:cNvPr id="16391" name="Rectangle 18">
            <a:extLst>
              <a:ext uri="{FF2B5EF4-FFF2-40B4-BE49-F238E27FC236}">
                <a16:creationId xmlns:a16="http://schemas.microsoft.com/office/drawing/2014/main" id="{4DC6EC14-F2C3-43D6-86E6-F984270FAA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1752600"/>
            <a:ext cx="45720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1"/>
              </a:solidFill>
            </a:endParaRPr>
          </a:p>
        </p:txBody>
      </p:sp>
      <p:sp>
        <p:nvSpPr>
          <p:cNvPr id="16392" name="Text Box 19">
            <a:extLst>
              <a:ext uri="{FF2B5EF4-FFF2-40B4-BE49-F238E27FC236}">
                <a16:creationId xmlns:a16="http://schemas.microsoft.com/office/drawing/2014/main" id="{73BB2D91-6F1D-4AFE-95C1-7AD64CCFAE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00213"/>
            <a:ext cx="45354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2"/>
                </a:solidFill>
              </a:rPr>
              <a:t>La Responsabilité Civile (RC)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0DC5A8C6-DDD2-4FB6-871E-275DC891AB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B6988578-A5B4-4477-9249-8BC1585CC7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E15752F-134E-42FE-BAED-9BD0588CE8E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7412" name="Group 3">
            <a:extLst>
              <a:ext uri="{FF2B5EF4-FFF2-40B4-BE49-F238E27FC236}">
                <a16:creationId xmlns:a16="http://schemas.microsoft.com/office/drawing/2014/main" id="{55F4F4EA-53CF-4840-8C4A-2AF83299164F}"/>
              </a:ext>
            </a:extLst>
          </p:cNvPr>
          <p:cNvGrpSpPr>
            <a:grpSpLocks/>
          </p:cNvGrpSpPr>
          <p:nvPr/>
        </p:nvGrpSpPr>
        <p:grpSpPr bwMode="auto">
          <a:xfrm>
            <a:off x="395288" y="1773238"/>
            <a:ext cx="3840162" cy="519112"/>
            <a:chOff x="240" y="2880"/>
            <a:chExt cx="2419" cy="327"/>
          </a:xfrm>
        </p:grpSpPr>
        <p:sp>
          <p:nvSpPr>
            <p:cNvPr id="17424" name="Rectangle 4">
              <a:extLst>
                <a:ext uri="{FF2B5EF4-FFF2-40B4-BE49-F238E27FC236}">
                  <a16:creationId xmlns:a16="http://schemas.microsoft.com/office/drawing/2014/main" id="{3083ACF9-C877-409F-81CE-90E01FE86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2880"/>
              <a:ext cx="2400" cy="288"/>
            </a:xfrm>
            <a:prstGeom prst="rect">
              <a:avLst/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bg2"/>
                </a:solidFill>
              </a:endParaRPr>
            </a:p>
          </p:txBody>
        </p:sp>
        <p:sp>
          <p:nvSpPr>
            <p:cNvPr id="17425" name="Text Box 5">
              <a:extLst>
                <a:ext uri="{FF2B5EF4-FFF2-40B4-BE49-F238E27FC236}">
                  <a16:creationId xmlns:a16="http://schemas.microsoft.com/office/drawing/2014/main" id="{BC1DB634-7F64-4867-A319-BD4625C49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0" y="2880"/>
              <a:ext cx="2419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bg2"/>
                  </a:solidFill>
                </a:rPr>
                <a:t>La Responsabilité Pénale</a:t>
              </a:r>
            </a:p>
          </p:txBody>
        </p:sp>
      </p:grpSp>
      <p:sp>
        <p:nvSpPr>
          <p:cNvPr id="17413" name="AutoShape 6">
            <a:extLst>
              <a:ext uri="{FF2B5EF4-FFF2-40B4-BE49-F238E27FC236}">
                <a16:creationId xmlns:a16="http://schemas.microsoft.com/office/drawing/2014/main" id="{ABB27DD1-8A6F-4AC1-B405-09A0ACB9EE89}"/>
              </a:ext>
            </a:extLst>
          </p:cNvPr>
          <p:cNvSpPr>
            <a:spLocks noChangeArrowheads="1"/>
          </p:cNvSpPr>
          <p:nvPr/>
        </p:nvSpPr>
        <p:spPr bwMode="auto">
          <a:xfrm rot="-2611241">
            <a:off x="3995738" y="2420938"/>
            <a:ext cx="381000" cy="990600"/>
          </a:xfrm>
          <a:prstGeom prst="curvedRightArrow">
            <a:avLst>
              <a:gd name="adj1" fmla="val 52000"/>
              <a:gd name="adj2" fmla="val 104000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</a:endParaRPr>
          </a:p>
        </p:txBody>
      </p:sp>
      <p:grpSp>
        <p:nvGrpSpPr>
          <p:cNvPr id="17414" name="Group 7">
            <a:extLst>
              <a:ext uri="{FF2B5EF4-FFF2-40B4-BE49-F238E27FC236}">
                <a16:creationId xmlns:a16="http://schemas.microsoft.com/office/drawing/2014/main" id="{B3F05C1E-F8E9-4DB1-ADA8-AAD956F43FD0}"/>
              </a:ext>
            </a:extLst>
          </p:cNvPr>
          <p:cNvGrpSpPr>
            <a:grpSpLocks/>
          </p:cNvGrpSpPr>
          <p:nvPr/>
        </p:nvGrpSpPr>
        <p:grpSpPr bwMode="auto">
          <a:xfrm>
            <a:off x="4500563" y="2205038"/>
            <a:ext cx="3240087" cy="461962"/>
            <a:chOff x="3408" y="1392"/>
            <a:chExt cx="2256" cy="291"/>
          </a:xfrm>
        </p:grpSpPr>
        <p:sp>
          <p:nvSpPr>
            <p:cNvPr id="17422" name="Rectangle 8">
              <a:extLst>
                <a:ext uri="{FF2B5EF4-FFF2-40B4-BE49-F238E27FC236}">
                  <a16:creationId xmlns:a16="http://schemas.microsoft.com/office/drawing/2014/main" id="{15CCA3D9-5103-42AF-BBBE-7B840EE9C8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8" y="1392"/>
              <a:ext cx="2256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1"/>
                </a:solidFill>
              </a:endParaRPr>
            </a:p>
          </p:txBody>
        </p:sp>
        <p:sp>
          <p:nvSpPr>
            <p:cNvPr id="17423" name="Text Box 9">
              <a:extLst>
                <a:ext uri="{FF2B5EF4-FFF2-40B4-BE49-F238E27FC236}">
                  <a16:creationId xmlns:a16="http://schemas.microsoft.com/office/drawing/2014/main" id="{9F89C420-2901-479C-8763-586AA1729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08" y="1395"/>
              <a:ext cx="216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1"/>
                  </a:solidFill>
                </a:rPr>
                <a:t>Elle n’est pas assurable</a:t>
              </a:r>
            </a:p>
          </p:txBody>
        </p:sp>
      </p:grpSp>
      <p:grpSp>
        <p:nvGrpSpPr>
          <p:cNvPr id="17415" name="Group 10">
            <a:extLst>
              <a:ext uri="{FF2B5EF4-FFF2-40B4-BE49-F238E27FC236}">
                <a16:creationId xmlns:a16="http://schemas.microsoft.com/office/drawing/2014/main" id="{D9EF1AF9-A26B-42B3-A569-8D2916CFA825}"/>
              </a:ext>
            </a:extLst>
          </p:cNvPr>
          <p:cNvGrpSpPr>
            <a:grpSpLocks/>
          </p:cNvGrpSpPr>
          <p:nvPr/>
        </p:nvGrpSpPr>
        <p:grpSpPr bwMode="auto">
          <a:xfrm>
            <a:off x="250825" y="2997200"/>
            <a:ext cx="8353425" cy="762000"/>
            <a:chOff x="144" y="1920"/>
            <a:chExt cx="6605" cy="480"/>
          </a:xfrm>
        </p:grpSpPr>
        <p:sp>
          <p:nvSpPr>
            <p:cNvPr id="17420" name="Rectangle 11">
              <a:extLst>
                <a:ext uri="{FF2B5EF4-FFF2-40B4-BE49-F238E27FC236}">
                  <a16:creationId xmlns:a16="http://schemas.microsoft.com/office/drawing/2014/main" id="{18B7903B-F527-4F32-83F3-C89E34EFF9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1920"/>
              <a:ext cx="5520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2"/>
                </a:solidFill>
              </a:endParaRPr>
            </a:p>
          </p:txBody>
        </p:sp>
        <p:sp>
          <p:nvSpPr>
            <p:cNvPr id="17421" name="Text Box 12">
              <a:extLst>
                <a:ext uri="{FF2B5EF4-FFF2-40B4-BE49-F238E27FC236}">
                  <a16:creationId xmlns:a16="http://schemas.microsoft.com/office/drawing/2014/main" id="{77D504E7-07CE-4535-B5E2-DDFB6506D2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2025"/>
              <a:ext cx="660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C’est une responsabilité envers la société</a:t>
              </a:r>
            </a:p>
          </p:txBody>
        </p:sp>
      </p:grpSp>
      <p:grpSp>
        <p:nvGrpSpPr>
          <p:cNvPr id="17416" name="Group 13">
            <a:extLst>
              <a:ext uri="{FF2B5EF4-FFF2-40B4-BE49-F238E27FC236}">
                <a16:creationId xmlns:a16="http://schemas.microsoft.com/office/drawing/2014/main" id="{8E38DC10-8A02-4AE3-9F23-F8B6B3DA1ADF}"/>
              </a:ext>
            </a:extLst>
          </p:cNvPr>
          <p:cNvGrpSpPr>
            <a:grpSpLocks/>
          </p:cNvGrpSpPr>
          <p:nvPr/>
        </p:nvGrpSpPr>
        <p:grpSpPr bwMode="auto">
          <a:xfrm>
            <a:off x="360363" y="4114800"/>
            <a:ext cx="8532812" cy="2101850"/>
            <a:chOff x="144" y="2418"/>
            <a:chExt cx="6227" cy="1324"/>
          </a:xfrm>
        </p:grpSpPr>
        <p:sp>
          <p:nvSpPr>
            <p:cNvPr id="17418" name="Rectangle 14">
              <a:extLst>
                <a:ext uri="{FF2B5EF4-FFF2-40B4-BE49-F238E27FC236}">
                  <a16:creationId xmlns:a16="http://schemas.microsoft.com/office/drawing/2014/main" id="{72CAAD4C-A236-440C-846A-CB03C77689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" y="2448"/>
              <a:ext cx="5520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46800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800">
                <a:solidFill>
                  <a:schemeClr val="tx2"/>
                </a:solidFill>
              </a:endParaRPr>
            </a:p>
          </p:txBody>
        </p:sp>
        <p:sp>
          <p:nvSpPr>
            <p:cNvPr id="17419" name="Text Box 15">
              <a:extLst>
                <a:ext uri="{FF2B5EF4-FFF2-40B4-BE49-F238E27FC236}">
                  <a16:creationId xmlns:a16="http://schemas.microsoft.com/office/drawing/2014/main" id="{965BDD82-B766-4108-A4B4-73CA7F859A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4" y="2418"/>
              <a:ext cx="6227" cy="1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0000" tIns="46800" rIns="90000" bIns="4680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37931725" indent="-37474525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400" b="1">
                  <a:solidFill>
                    <a:schemeClr val="tx2"/>
                  </a:solidFill>
                </a:rPr>
                <a:t>La responsabilité pénale est engagée lorsqu’il y a un trouble à l’ordre public réprimé par la loi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2400" b="1">
                <a:solidFill>
                  <a:schemeClr val="tx2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fr-FR" altLang="fr-FR" sz="2000" b="1">
                  <a:solidFill>
                    <a:schemeClr val="tx2"/>
                  </a:solidFill>
                </a:rPr>
                <a:t> Un texte d’incrimination</a:t>
              </a:r>
            </a:p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fr-FR" altLang="fr-FR" sz="2000" b="1">
                  <a:solidFill>
                    <a:schemeClr val="tx2"/>
                  </a:solidFill>
                </a:rPr>
                <a:t> Un élément matériel, des faits prévus par le texte</a:t>
              </a:r>
            </a:p>
            <a:p>
              <a:pPr eaLnBrk="1" hangingPunct="1">
                <a:spcBef>
                  <a:spcPct val="0"/>
                </a:spcBef>
                <a:buFontTx/>
                <a:buChar char="-"/>
              </a:pPr>
              <a:r>
                <a:rPr lang="fr-FR" altLang="fr-FR" sz="2000" b="1">
                  <a:solidFill>
                    <a:schemeClr val="tx2"/>
                  </a:solidFill>
                </a:rPr>
                <a:t> Un élément intentionnel, la « mauvaise foi »</a:t>
              </a:r>
              <a:endParaRPr lang="fr-FR" altLang="fr-FR" sz="1800" b="1">
                <a:solidFill>
                  <a:schemeClr val="tx2"/>
                </a:solidFill>
              </a:endParaRPr>
            </a:p>
          </p:txBody>
        </p:sp>
      </p:grpSp>
      <p:sp>
        <p:nvSpPr>
          <p:cNvPr id="17417" name="Text Box 18">
            <a:extLst>
              <a:ext uri="{FF2B5EF4-FFF2-40B4-BE49-F238E27FC236}">
                <a16:creationId xmlns:a16="http://schemas.microsoft.com/office/drawing/2014/main" id="{37DC1B44-3218-4C05-806C-720946818B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55943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2"/>
                </a:solidFill>
              </a:rPr>
              <a:t>Notions de responsabilité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1689</TotalTime>
  <Words>1153</Words>
  <Application>Microsoft Office PowerPoint</Application>
  <PresentationFormat>Affichage à l'écran (4:3)</PresentationFormat>
  <Paragraphs>249</Paragraphs>
  <Slides>20</Slides>
  <Notes>9</Notes>
  <HiddenSlides>0</HiddenSlides>
  <MMClips>0</MMClips>
  <ScaleCrop>false</ScaleCrop>
  <HeadingPairs>
    <vt:vector size="8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Comic Sans MS</vt:lpstr>
      <vt:lpstr>MS PGothic</vt:lpstr>
      <vt:lpstr>Arial</vt:lpstr>
      <vt:lpstr>Calibri</vt:lpstr>
      <vt:lpstr>Times New Roman</vt:lpstr>
      <vt:lpstr>Wingdings</vt:lpstr>
      <vt:lpstr>Masque Codep 92</vt:lpstr>
      <vt:lpstr>2_Bleu électrique</vt:lpstr>
      <vt:lpstr>Feuille Microsoft Excel 97 - 2004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Jean-Michel Auffret</dc:creator>
  <cp:lastModifiedBy>CORBEL Brigitte</cp:lastModifiedBy>
  <cp:revision>72</cp:revision>
  <dcterms:created xsi:type="dcterms:W3CDTF">2015-10-22T16:21:17Z</dcterms:created>
  <dcterms:modified xsi:type="dcterms:W3CDTF">2018-08-05T16:36:30Z</dcterms:modified>
</cp:coreProperties>
</file>