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DC964822-38E6-4208-A8F9-9AB80EBBDBD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12752859-DE09-4094-A5FD-51AE5836F5A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CB33ECE8-0A4E-4861-BF3C-D131E6C65629}" type="datetimeFigureOut">
              <a:rPr lang="fr-FR" altLang="fr-FR"/>
              <a:pPr>
                <a:defRPr/>
              </a:pPr>
              <a:t>05/08/2018</a:t>
            </a:fld>
            <a:endParaRPr lang="fr-FR" altLang="fr-FR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B43C75A1-9D17-4D1B-8AE9-AC1C554EF027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9461" name="Rectangle 5">
            <a:extLst>
              <a:ext uri="{FF2B5EF4-FFF2-40B4-BE49-F238E27FC236}">
                <a16:creationId xmlns:a16="http://schemas.microsoft.com/office/drawing/2014/main" id="{C028765D-8F25-4702-A48E-305D712E89F9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noProof="0"/>
              <a:t>Cliquez pour modifier les styles du texte du masque</a:t>
            </a:r>
          </a:p>
          <a:p>
            <a:pPr lvl="1"/>
            <a:r>
              <a:rPr lang="fr-FR" altLang="fr-FR" noProof="0"/>
              <a:t>Deuxième niveau</a:t>
            </a:r>
          </a:p>
          <a:p>
            <a:pPr lvl="2"/>
            <a:r>
              <a:rPr lang="fr-FR" altLang="fr-FR" noProof="0"/>
              <a:t>Troisième niveau</a:t>
            </a:r>
          </a:p>
          <a:p>
            <a:pPr lvl="3"/>
            <a:r>
              <a:rPr lang="fr-FR" altLang="fr-FR" noProof="0"/>
              <a:t>Quatrième niveau</a:t>
            </a:r>
          </a:p>
          <a:p>
            <a:pPr lvl="4"/>
            <a:r>
              <a:rPr lang="fr-FR" altLang="fr-FR" noProof="0"/>
              <a:t>Cinquième niveau</a:t>
            </a:r>
          </a:p>
        </p:txBody>
      </p:sp>
      <p:sp>
        <p:nvSpPr>
          <p:cNvPr id="19462" name="Rectangle 6">
            <a:extLst>
              <a:ext uri="{FF2B5EF4-FFF2-40B4-BE49-F238E27FC236}">
                <a16:creationId xmlns:a16="http://schemas.microsoft.com/office/drawing/2014/main" id="{8BCE477D-5915-4725-A7C1-5F5C2323EEA4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19463" name="Rectangle 7">
            <a:extLst>
              <a:ext uri="{FF2B5EF4-FFF2-40B4-BE49-F238E27FC236}">
                <a16:creationId xmlns:a16="http://schemas.microsoft.com/office/drawing/2014/main" id="{4FD5948B-8E27-471C-8BDA-42DE13F37BC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79169A24-85DE-4B57-8311-035F6A3BBD9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Espace réservé de l'image des diapositives 1">
            <a:extLst>
              <a:ext uri="{FF2B5EF4-FFF2-40B4-BE49-F238E27FC236}">
                <a16:creationId xmlns:a16="http://schemas.microsoft.com/office/drawing/2014/main" id="{F12C1D39-65D5-4D6D-94A2-E8825144658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9" name="Espace réservé des commentaires 2">
            <a:extLst>
              <a:ext uri="{FF2B5EF4-FFF2-40B4-BE49-F238E27FC236}">
                <a16:creationId xmlns:a16="http://schemas.microsoft.com/office/drawing/2014/main" id="{52ED6DCA-D9CE-412E-84A1-3460A81CB9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altLang="fr-FR"/>
          </a:p>
        </p:txBody>
      </p:sp>
      <p:sp>
        <p:nvSpPr>
          <p:cNvPr id="4100" name="Espace réservé du numéro de diapositive 3">
            <a:extLst>
              <a:ext uri="{FF2B5EF4-FFF2-40B4-BE49-F238E27FC236}">
                <a16:creationId xmlns:a16="http://schemas.microsoft.com/office/drawing/2014/main" id="{AC3D537E-2847-41DE-AB11-52997CD14CC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FC54B952-5604-4407-A798-0C35D8F38D7F}" type="slidenum">
              <a:rPr lang="fr-FR" altLang="fr-FR" smtClean="0">
                <a:latin typeface="Calibri" panose="020F0502020204030204" pitchFamily="34" charset="0"/>
              </a:rPr>
              <a:pPr/>
              <a:t>1</a:t>
            </a:fld>
            <a:endParaRPr lang="fr-FR" altLang="fr-FR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FFBEBE39-06F8-43E7-A840-7F1A6C882CF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F08D773A-EF3D-4D98-9B48-3422583A90A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491C2C-B1F6-4416-8EED-02FD1E6C62B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72815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17773992-3CA4-4DA6-8455-B8F4D940677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62FCCB59-A4A4-4D54-B6C4-FD920833CD8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AAEB96-44D6-4A5F-82DC-70E09822CE4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638209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80F5C2C3-965C-49DB-BEF9-0FCEBBA08AB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5D68C490-6FE6-44CD-9E7C-C99D5B53A74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98F452-2B29-4533-8DD4-B4FCCA4E5F4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694103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E2F71DB2-C8DA-4647-895C-B87293BFBB2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4DD607A2-209B-4867-833A-171502DB623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D79756-A3AA-4D9B-873A-066D70B04FA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56882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51DF4D49-C433-4B50-9666-9C2F38C107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2B8B5B86-CD85-4408-8638-9C6A2133A4C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8B893-D50A-4625-9F82-F5C8D193B74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479311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1352F9B-32B5-4052-A010-51B7B3774F1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DD7C04FE-3652-4E15-A7A4-FD7DBAE4B99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5AD134-8C06-4FF5-814E-909E292030B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12852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0B1AD1ED-9141-4FF8-BBDF-355E0C7A4BC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95BA72F-3641-48AD-8B95-F1E58010A59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F6538-9FF4-41A8-9319-BCD65818761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411700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4CCD935F-A3A7-4AE3-8FFB-D45B1505548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82AB60E8-79A3-4E5D-8ED7-32241B50F29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E6AD2-9719-411E-81F9-D5ACA92B6ED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999743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29D560CD-E20B-4CF4-9E72-2422E97A9C3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F682C09E-AF4F-436E-A61D-B4FE49B2AB5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7493E0-1A9C-480F-80EC-5F9A4F71B81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20528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6F27045-7D0A-4A93-A108-3CBF70A2D96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1DC77E50-ACEC-42B2-AFCE-54E028B011C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A090-6D8E-4F63-934E-2E8618F4E75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659175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0B8DEDD-6FB3-413F-B9F3-FC618C9432F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F1476DAA-74DC-42E1-9FAC-A0074C7D203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07D09-78CC-40BE-BC0E-A652F011F26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97596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>
            <a:extLst>
              <a:ext uri="{FF2B5EF4-FFF2-40B4-BE49-F238E27FC236}">
                <a16:creationId xmlns:a16="http://schemas.microsoft.com/office/drawing/2014/main" id="{3F835F47-8871-4646-B967-D1050A063C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84313"/>
            <a:ext cx="7524750" cy="71437"/>
          </a:xfrm>
          <a:prstGeom prst="rect">
            <a:avLst/>
          </a:prstGeom>
          <a:solidFill>
            <a:srgbClr val="DBE5F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fr-FR" altLang="fr-FR">
              <a:latin typeface="Arial" panose="020B0604020202020204" pitchFamily="34" charset="0"/>
            </a:endParaRPr>
          </a:p>
        </p:txBody>
      </p:sp>
      <p:pic>
        <p:nvPicPr>
          <p:cNvPr id="1027" name="Picture 8">
            <a:extLst>
              <a:ext uri="{FF2B5EF4-FFF2-40B4-BE49-F238E27FC236}">
                <a16:creationId xmlns:a16="http://schemas.microsoft.com/office/drawing/2014/main" id="{BE3C385C-C44C-4D73-8CCD-7B1C090F5A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269875"/>
            <a:ext cx="19431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Espace réservé du titre 1">
            <a:extLst>
              <a:ext uri="{FF2B5EF4-FFF2-40B4-BE49-F238E27FC236}">
                <a16:creationId xmlns:a16="http://schemas.microsoft.com/office/drawing/2014/main" id="{05542198-5BE8-4124-BDB6-8291988C8D1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63468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1029" name="Espace réservé du texte 2">
            <a:extLst>
              <a:ext uri="{FF2B5EF4-FFF2-40B4-BE49-F238E27FC236}">
                <a16:creationId xmlns:a16="http://schemas.microsoft.com/office/drawing/2014/main" id="{B4669E4C-6865-4CCC-A0BE-5C6CBBF17BF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A419D2AD-39EC-4940-8C76-EDF049147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smtClean="0">
                <a:latin typeface="+mn-lt"/>
              </a:defRPr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7415" name="Rectangle 7">
            <a:extLst>
              <a:ext uri="{FF2B5EF4-FFF2-40B4-BE49-F238E27FC236}">
                <a16:creationId xmlns:a16="http://schemas.microsoft.com/office/drawing/2014/main" id="{5B1EE740-4A90-4F26-8011-B5BA5D378DD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C85B64F-5041-40F5-8EF7-0D28DE14B10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2D4E77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2D4E77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2D4E77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2D4E77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2D4E77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2D4E77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AC1318B0-4216-41A8-B415-2DF2982C5D7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075" name="Espace réservé du numéro de diapositive 2">
            <a:extLst>
              <a:ext uri="{FF2B5EF4-FFF2-40B4-BE49-F238E27FC236}">
                <a16:creationId xmlns:a16="http://schemas.microsoft.com/office/drawing/2014/main" id="{C6751AC7-E09E-43C2-9977-EB39667228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5F0CD05-9F29-433E-B1C6-73003D9AC30E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076" name="ZoneTexte 7">
            <a:extLst>
              <a:ext uri="{FF2B5EF4-FFF2-40B4-BE49-F238E27FC236}">
                <a16:creationId xmlns:a16="http://schemas.microsoft.com/office/drawing/2014/main" id="{420A2247-3309-43A4-899E-85EF04FBF2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6600" y="3860800"/>
            <a:ext cx="27368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400" b="1">
                <a:solidFill>
                  <a:schemeClr val="bg1"/>
                </a:solidFill>
              </a:rPr>
              <a:t>Planning</a:t>
            </a:r>
          </a:p>
        </p:txBody>
      </p:sp>
      <p:sp>
        <p:nvSpPr>
          <p:cNvPr id="3077" name="Text Box 6">
            <a:extLst>
              <a:ext uri="{FF2B5EF4-FFF2-40B4-BE49-F238E27FC236}">
                <a16:creationId xmlns:a16="http://schemas.microsoft.com/office/drawing/2014/main" id="{9851818D-61AE-44FD-B743-42C97554F5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9613" y="2781300"/>
            <a:ext cx="521176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4400" b="1">
                <a:solidFill>
                  <a:schemeClr val="bg1"/>
                </a:solidFill>
              </a:rPr>
              <a:t>Stage Initial Initiateur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41EC8AE3-5DAD-4372-8BDA-33DDEBCE5E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123" name="Espace réservé du numéro de diapositive 2">
            <a:extLst>
              <a:ext uri="{FF2B5EF4-FFF2-40B4-BE49-F238E27FC236}">
                <a16:creationId xmlns:a16="http://schemas.microsoft.com/office/drawing/2014/main" id="{B8B05941-CC2F-4F32-87EF-751BBD1289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304D741-1998-4AC5-BABE-981897DF1E30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124" name="Titre 1">
            <a:extLst>
              <a:ext uri="{FF2B5EF4-FFF2-40B4-BE49-F238E27FC236}">
                <a16:creationId xmlns:a16="http://schemas.microsoft.com/office/drawing/2014/main" id="{D35B3480-E8DD-4306-B196-738CBEED383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95288" y="333375"/>
            <a:ext cx="2232025" cy="936625"/>
          </a:xfrm>
        </p:spPr>
        <p:txBody>
          <a:bodyPr/>
          <a:lstStyle/>
          <a:p>
            <a:pPr algn="l"/>
            <a:r>
              <a:rPr lang="fr-FR" altLang="fr-FR" b="1">
                <a:solidFill>
                  <a:schemeClr val="bg1"/>
                </a:solidFill>
              </a:rPr>
              <a:t>1</a:t>
            </a:r>
            <a:r>
              <a:rPr lang="fr-FR" altLang="fr-FR" b="1" baseline="30000">
                <a:solidFill>
                  <a:schemeClr val="bg1"/>
                </a:solidFill>
              </a:rPr>
              <a:t>er</a:t>
            </a:r>
            <a:r>
              <a:rPr lang="fr-FR" altLang="fr-FR" b="1">
                <a:solidFill>
                  <a:schemeClr val="bg1"/>
                </a:solidFill>
              </a:rPr>
              <a:t> jour </a:t>
            </a:r>
          </a:p>
        </p:txBody>
      </p:sp>
      <p:sp>
        <p:nvSpPr>
          <p:cNvPr id="5125" name="Espace réservé du contenu 2">
            <a:extLst>
              <a:ext uri="{FF2B5EF4-FFF2-40B4-BE49-F238E27FC236}">
                <a16:creationId xmlns:a16="http://schemas.microsoft.com/office/drawing/2014/main" id="{F1025F90-EBEF-4555-8A8E-7C09541048DB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250825" y="1628775"/>
            <a:ext cx="4038600" cy="50006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fr-FR" altLang="fr-FR" sz="2600" b="1">
                <a:solidFill>
                  <a:srgbClr val="FF0000"/>
                </a:solidFill>
              </a:rPr>
              <a:t>Matin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endParaRPr lang="fr-FR" altLang="fr-FR" sz="1800" b="1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Accueil du plongeur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Le cursus Initiateur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Les conditions de candidature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Le livret pédagogique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L’examen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endParaRPr lang="fr-FR" altLang="fr-FR" sz="2000" b="1"/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Notions de pédagogie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L’élaboration d’un message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La transmission d’un message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Notions de communication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endParaRPr lang="fr-FR" altLang="fr-FR" sz="2000" b="1"/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TP - Communication</a:t>
            </a:r>
          </a:p>
        </p:txBody>
      </p:sp>
      <p:sp>
        <p:nvSpPr>
          <p:cNvPr id="5126" name="Espace réservé du contenu 3">
            <a:extLst>
              <a:ext uri="{FF2B5EF4-FFF2-40B4-BE49-F238E27FC236}">
                <a16:creationId xmlns:a16="http://schemas.microsoft.com/office/drawing/2014/main" id="{A5D8D6A4-1062-4E46-A445-58D9C8C24159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4787900" y="1657350"/>
            <a:ext cx="4038600" cy="44640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fr-FR" altLang="fr-FR" sz="2600" b="1">
                <a:solidFill>
                  <a:srgbClr val="FF0000"/>
                </a:solidFill>
              </a:rPr>
              <a:t>Après midi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endParaRPr lang="fr-FR" altLang="fr-FR" sz="1800" b="1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 sz="2000" b="1" u="sng"/>
              <a:t>Cadre réglementaire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Le sport en France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Le code du sport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Les prérogatives E1 et E2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Notions de responsabilité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Les assurances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La FFESSM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Le contrôle médical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 La plongée jeune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Réglementation des bouteilles et station de gonflage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 - Réglementation des piscines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16DFBEA9-2550-47CB-B1EB-524839B3108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147" name="Espace réservé du numéro de diapositive 2">
            <a:extLst>
              <a:ext uri="{FF2B5EF4-FFF2-40B4-BE49-F238E27FC236}">
                <a16:creationId xmlns:a16="http://schemas.microsoft.com/office/drawing/2014/main" id="{982B0232-AA43-4D4C-A2E4-FCD5FEABEDB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73D195D-3395-490B-A497-E6921C863593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148" name="Titre 1">
            <a:extLst>
              <a:ext uri="{FF2B5EF4-FFF2-40B4-BE49-F238E27FC236}">
                <a16:creationId xmlns:a16="http://schemas.microsoft.com/office/drawing/2014/main" id="{DAEA0A18-6568-474B-9C5F-488072B3601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0825" y="188913"/>
            <a:ext cx="5940425" cy="1143000"/>
          </a:xfrm>
        </p:spPr>
        <p:txBody>
          <a:bodyPr/>
          <a:lstStyle/>
          <a:p>
            <a:pPr algn="l"/>
            <a:r>
              <a:rPr lang="fr-FR" altLang="fr-FR" b="1">
                <a:solidFill>
                  <a:schemeClr val="bg1"/>
                </a:solidFill>
              </a:rPr>
              <a:t>2eme jour</a:t>
            </a:r>
          </a:p>
        </p:txBody>
      </p:sp>
      <p:sp>
        <p:nvSpPr>
          <p:cNvPr id="6149" name="Espace réservé du contenu 2">
            <a:extLst>
              <a:ext uri="{FF2B5EF4-FFF2-40B4-BE49-F238E27FC236}">
                <a16:creationId xmlns:a16="http://schemas.microsoft.com/office/drawing/2014/main" id="{4D6AE063-3C34-4E0B-82B4-3F5691357000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323850" y="1700213"/>
            <a:ext cx="4038600" cy="41751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r-FR" altLang="fr-FR" sz="2800" b="1">
                <a:solidFill>
                  <a:srgbClr val="FF0000"/>
                </a:solidFill>
              </a:rPr>
              <a:t>Matin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 b="1" u="sng"/>
              <a:t>Pédagogie générale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Définitions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Les outils pédagogiques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Les méthodes pédagogiques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Préparation d’un acte pédagogique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Etablir une progression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Les cycles de formations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L’échec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La réussite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TP – Outils/Méthodes péda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endParaRPr lang="fr-FR" altLang="fr-FR" sz="2800" b="1"/>
          </a:p>
        </p:txBody>
      </p:sp>
      <p:sp>
        <p:nvSpPr>
          <p:cNvPr id="6150" name="Espace réservé du contenu 3">
            <a:extLst>
              <a:ext uri="{FF2B5EF4-FFF2-40B4-BE49-F238E27FC236}">
                <a16:creationId xmlns:a16="http://schemas.microsoft.com/office/drawing/2014/main" id="{2B83E3D6-FBDB-4A6F-A037-891D0AB22E50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4787900" y="1700213"/>
            <a:ext cx="4038600" cy="45259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r-FR" altLang="fr-FR" sz="2800" b="1">
                <a:solidFill>
                  <a:srgbClr val="FF0000"/>
                </a:solidFill>
              </a:rPr>
              <a:t>Après midi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 b="1" u="sng"/>
              <a:t>Pédagogie spécifique 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Le cursus fédéral  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Construction d’une séance: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    Pratique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    Théorique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    Organisationnelle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endParaRPr lang="fr-FR" altLang="fr-FR" sz="2000" b="1"/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TP – Plan de cours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asque Codep 92">
  <a:themeElements>
    <a:clrScheme name="Masque Codep 92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Masque Codep 9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Masque Codep 92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Présentation Codep 92</Template>
  <TotalTime>37</TotalTime>
  <Words>191</Words>
  <Application>Microsoft Office PowerPoint</Application>
  <PresentationFormat>Affichage à l'écran (4:3)</PresentationFormat>
  <Paragraphs>58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6" baseType="lpstr">
      <vt:lpstr>Arial</vt:lpstr>
      <vt:lpstr>Calibri</vt:lpstr>
      <vt:lpstr>Masque Codep 92</vt:lpstr>
      <vt:lpstr>Présentation PowerPoint</vt:lpstr>
      <vt:lpstr>1er jour </vt:lpstr>
      <vt:lpstr>2eme jour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Patrick</dc:creator>
  <cp:lastModifiedBy>CORBEL Brigitte</cp:lastModifiedBy>
  <cp:revision>9</cp:revision>
  <dcterms:created xsi:type="dcterms:W3CDTF">2015-11-09T16:40:47Z</dcterms:created>
  <dcterms:modified xsi:type="dcterms:W3CDTF">2018-08-05T16:53:05Z</dcterms:modified>
</cp:coreProperties>
</file>