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04" r:id="rId2"/>
  </p:sldMasterIdLst>
  <p:notesMasterIdLst>
    <p:notesMasterId r:id="rId13"/>
  </p:notesMasterIdLst>
  <p:handoutMasterIdLst>
    <p:handoutMasterId r:id="rId14"/>
  </p:handoutMasterIdLst>
  <p:sldIdLst>
    <p:sldId id="264" r:id="rId3"/>
    <p:sldId id="277" r:id="rId4"/>
    <p:sldId id="287" r:id="rId5"/>
    <p:sldId id="283" r:id="rId6"/>
    <p:sldId id="284" r:id="rId7"/>
    <p:sldId id="285" r:id="rId8"/>
    <p:sldId id="286" r:id="rId9"/>
    <p:sldId id="281" r:id="rId10"/>
    <p:sldId id="282" r:id="rId11"/>
    <p:sldId id="288" r:id="rId12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4B0"/>
    <a:srgbClr val="3333CC"/>
    <a:srgbClr val="002322"/>
    <a:srgbClr val="00CC99"/>
    <a:srgbClr val="00CC00"/>
    <a:srgbClr val="33CC33"/>
    <a:srgbClr val="FF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67E67C63-D17E-494F-9797-F5F1D40F06F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69CE82C6-E726-4FB4-AC39-2D73A32C8CE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41D6DFC5-9657-4008-AD26-1993D5CA2BB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96A71076-810E-453B-B422-0F69BACAF14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9C43ACC-B4BA-4CC6-B1A5-CF9267EDC3B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56774AF9-B65B-4FF2-A09D-167BD528731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C3783C1F-1F2E-45ED-9BB5-320AF5D7417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D6B5CD1B-FDBB-4E4A-BDD7-3092DBA97928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4C5360E4-279B-4B4A-9057-48A61737AC2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BABC4C52-6647-457F-8C2C-55DD942AF2A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F7165770-9F13-43AA-8AE2-4A44229F32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A60D369-A906-4E63-BE22-BBDE79C3A0D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EE3EA1C6-2713-4192-97D4-C15E04505CF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>
            <a:extLst>
              <a:ext uri="{FF2B5EF4-FFF2-40B4-BE49-F238E27FC236}">
                <a16:creationId xmlns:a16="http://schemas.microsoft.com/office/drawing/2014/main" id="{EE8B2355-7EC6-473F-96DF-837CAF60EE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FDE9856F-D021-499C-B651-07CC286C5B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17211DE2-FF2D-40D7-A850-8F8B9E12519F}" type="slidenum">
              <a:rPr lang="fr-FR" altLang="fr-FR" sz="12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fr-FR" altLang="fr-FR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E2C1FC9A-5B73-4C00-B9CA-A1B7206E147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3DAE8B8-97E4-4291-A6DD-F47F9FD392C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EE3D4-8589-4B44-AEF0-7446FEC8FE0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992658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8738155F-DCF7-40A6-9410-BECEFDEBFB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6D40B70-06BF-4EB6-B6A2-EE06F3A2C7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96A39-DFAE-4D2A-A137-DE8A5040C38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805175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8D1D32AB-0D46-402D-BD05-D6C00FDEEE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7C887A3-EF4D-4091-A921-D663DB4665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ED9D3-940E-4D43-B4F1-27A31A0245D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4373711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9">
            <a:extLst>
              <a:ext uri="{FF2B5EF4-FFF2-40B4-BE49-F238E27FC236}">
                <a16:creationId xmlns:a16="http://schemas.microsoft.com/office/drawing/2014/main" id="{7A9D4375-E0BB-4452-A505-652DB15FF2D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412875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46" name="Rectangle 1058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3347" name="Rectangle 105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1060">
            <a:extLst>
              <a:ext uri="{FF2B5EF4-FFF2-40B4-BE49-F238E27FC236}">
                <a16:creationId xmlns:a16="http://schemas.microsoft.com/office/drawing/2014/main" id="{18A56D29-D0B3-4429-858D-5C4A2C7DE3F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1061">
            <a:extLst>
              <a:ext uri="{FF2B5EF4-FFF2-40B4-BE49-F238E27FC236}">
                <a16:creationId xmlns:a16="http://schemas.microsoft.com/office/drawing/2014/main" id="{4AFC3696-7097-4D37-80D5-B62979EF6E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" name="Rectangle 1062">
            <a:extLst>
              <a:ext uri="{FF2B5EF4-FFF2-40B4-BE49-F238E27FC236}">
                <a16:creationId xmlns:a16="http://schemas.microsoft.com/office/drawing/2014/main" id="{905B5973-D037-40C3-9685-5B6666934F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194F65-EC99-4EB2-B9AD-93F5A928596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4666515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485E9341-ED8B-46E5-BC4B-C1B1BA3002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F20D1BA-1D27-45B8-AC8D-25E4A9FF1B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DB3E1-660C-4EA3-A672-98011388076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6461903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E7DF0CFB-42BB-4929-AA63-7E76D4348F7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1F9BC98-C25E-45F3-BB48-49BB8DAE187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E2846-BCF2-4E57-A085-A5549CD0BAB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1916865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556486-C465-438C-95F6-866D0E4EB5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A91C8FA-8FEB-4FCC-A3F6-EA225E58DD9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49A4C-0A9D-4C10-A00F-147F0FFC292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054963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88A8834-63A6-4706-9DDA-BC4FEFD1E7D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CC2D2A-6473-43A3-B5AE-F8AAB520E5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365DA-6E39-4E14-A3C4-B7E3B50B178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4641120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DC1A870A-6A47-4CD8-B00B-F960C069941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7C57C2D1-64AE-4DAF-81EF-BEC0B40FDB7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CF74D-EF47-4A78-BD8D-59ECF9AFE6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6215008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3C40E30D-2BAA-4BC9-81B3-65692812A6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717E4EF4-EC4D-4F2B-928F-CCC3F3410E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CCD4B-1124-4A58-B15E-6D9D5481ECC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6441547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C83DD3-5FB5-44D9-BCA2-5F13AB57B44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A50E87EC-70B6-46EF-B5C1-DE5F4E08B8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347EF-0925-4570-AD55-51B42219972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849974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50B30B-951D-4E4B-9377-A694D67A97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FD69FE2-B985-4CED-9946-860D8B0AAA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D8EDB-5E97-4050-8C3E-DA5D0B19EE5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2494114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F008759-3A10-4FD1-A8FA-6000FF5C7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endParaRPr lang="fr-FR" altLang="fr-FR" sz="1800" b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6E798CC2-9710-439D-9E84-BAD53F633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Espace réservé du titre 1">
            <a:extLst>
              <a:ext uri="{FF2B5EF4-FFF2-40B4-BE49-F238E27FC236}">
                <a16:creationId xmlns:a16="http://schemas.microsoft.com/office/drawing/2014/main" id="{92EC5CAA-9AD8-44EE-8824-D9389E30936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28677" name="Espace réservé du texte 2">
            <a:extLst>
              <a:ext uri="{FF2B5EF4-FFF2-40B4-BE49-F238E27FC236}">
                <a16:creationId xmlns:a16="http://schemas.microsoft.com/office/drawing/2014/main" id="{14194F8F-202E-4C05-A463-336AC949ED2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67044D49-34FA-4A8D-B94D-505EECA02E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8679" name="Rectangle 7">
            <a:extLst>
              <a:ext uri="{FF2B5EF4-FFF2-40B4-BE49-F238E27FC236}">
                <a16:creationId xmlns:a16="http://schemas.microsoft.com/office/drawing/2014/main" id="{D9487F80-C53E-494A-AB67-8FDAF10476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2AEF7E2-7A0A-4FF3-861E-4942BAC4777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utoUpdateAnimBg="0"/>
      <p:bldP spid="28677" grpId="0" build="p" autoUpdateAnimBg="0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867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867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867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867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867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>
            <a:extLst>
              <a:ext uri="{FF2B5EF4-FFF2-40B4-BE49-F238E27FC236}">
                <a16:creationId xmlns:a16="http://schemas.microsoft.com/office/drawing/2014/main" id="{A5D59EEC-5D82-44F3-9563-BBB60E5FFC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051" name="Rectangle 38">
            <a:extLst>
              <a:ext uri="{FF2B5EF4-FFF2-40B4-BE49-F238E27FC236}">
                <a16:creationId xmlns:a16="http://schemas.microsoft.com/office/drawing/2014/main" id="{2286FCB0-3FB8-4322-84DD-BD28304DAE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1730375"/>
            <a:ext cx="77724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7" name="Rectangle 1060">
            <a:extLst>
              <a:ext uri="{FF2B5EF4-FFF2-40B4-BE49-F238E27FC236}">
                <a16:creationId xmlns:a16="http://schemas.microsoft.com/office/drawing/2014/main" id="{5EF3EADE-0514-4401-95F6-DBD783908290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b="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1061">
            <a:extLst>
              <a:ext uri="{FF2B5EF4-FFF2-40B4-BE49-F238E27FC236}">
                <a16:creationId xmlns:a16="http://schemas.microsoft.com/office/drawing/2014/main" id="{43BEB18C-8B2E-44F4-B2C4-8CB8289A2CE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" name="Rectangle 1062">
            <a:extLst>
              <a:ext uri="{FF2B5EF4-FFF2-40B4-BE49-F238E27FC236}">
                <a16:creationId xmlns:a16="http://schemas.microsoft.com/office/drawing/2014/main" id="{BAF6AD75-924C-4A69-9835-F3535BB75E7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b="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C3CF7FE-8A49-441F-8E7E-049C1134058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800" b="1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sz="2800" b="1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118DD4E0-E606-4B1E-ACDC-93A9D43349D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72B56012-6E8E-4410-8798-42DCE9A565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1A2F471B-35D2-42E7-8AEE-99E7CF94594E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1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6">
            <a:extLst>
              <a:ext uri="{FF2B5EF4-FFF2-40B4-BE49-F238E27FC236}">
                <a16:creationId xmlns:a16="http://schemas.microsoft.com/office/drawing/2014/main" id="{7F8E5E9B-61F9-405A-8CBA-843FDF1C0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2565400"/>
            <a:ext cx="67865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fr-FR" altLang="fr-FR" sz="4400">
                <a:latin typeface="Calibri" panose="020F0502020204030204" pitchFamily="34" charset="0"/>
              </a:rPr>
              <a:t>Réglementation des piscines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0FE6ABFE-D381-4A9A-8010-BEB50391D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6533EB75-558B-48B3-BDAF-6B381CF87F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79C25C1C-3F1C-4FC4-9C7D-33338DD1A8A3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10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ext Box 5">
            <a:extLst>
              <a:ext uri="{FF2B5EF4-FFF2-40B4-BE49-F238E27FC236}">
                <a16:creationId xmlns:a16="http://schemas.microsoft.com/office/drawing/2014/main" id="{E243AD77-4298-468C-BBB6-3B28190B6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565400"/>
            <a:ext cx="5897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fr-FR" altLang="fr-FR" sz="4400">
                <a:latin typeface="Calibri" panose="020F0502020204030204" pitchFamily="34" charset="0"/>
              </a:rPr>
              <a:t>Merci de votre attention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35C6BA8D-ADF3-41EB-BB90-89E195B5B1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5CC6A4CC-6669-431C-B930-2421642FB2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641113BB-D90B-4F37-A866-B68288414FC0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2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Rectangle 6">
            <a:extLst>
              <a:ext uri="{FF2B5EF4-FFF2-40B4-BE49-F238E27FC236}">
                <a16:creationId xmlns:a16="http://schemas.microsoft.com/office/drawing/2014/main" id="{D1CB3516-8651-43B5-A59F-6E0428BB6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  <p:sp>
        <p:nvSpPr>
          <p:cNvPr id="8197" name="ZoneTexte 7">
            <a:extLst>
              <a:ext uri="{FF2B5EF4-FFF2-40B4-BE49-F238E27FC236}">
                <a16:creationId xmlns:a16="http://schemas.microsoft.com/office/drawing/2014/main" id="{4C9B608B-63FC-4273-86D9-9EDEEB0A3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276475"/>
            <a:ext cx="8424862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tx2"/>
                </a:solidFill>
              </a:rPr>
              <a:t>Les piscines ouvertes au public sont qualifiées « d’établissements d’activités physiques ou sportives » au sens de l’article L.3221 du code du sport (CS) </a:t>
            </a:r>
          </a:p>
          <a:p>
            <a:pPr marL="0" lvl="1" eaLnBrk="1" hangingPunct="1">
              <a:spcBef>
                <a:spcPct val="0"/>
              </a:spcBef>
              <a:buFontTx/>
              <a:buNone/>
            </a:pPr>
            <a:endParaRPr lang="fr-FR" altLang="fr-FR">
              <a:solidFill>
                <a:schemeClr val="tx2"/>
              </a:solidFill>
            </a:endParaRPr>
          </a:p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tx2"/>
                </a:solidFill>
              </a:rPr>
              <a:t>Elles sont ainsi soumises à déclaration par l’exploitant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D8A1B69F-A18B-44B9-9774-B00103321F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522D40A6-2703-49D4-B917-6AA3C36016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A40BCE1B-9B6E-4593-8129-0A61C45CA4F0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3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Rectangle 2">
            <a:extLst>
              <a:ext uri="{FF2B5EF4-FFF2-40B4-BE49-F238E27FC236}">
                <a16:creationId xmlns:a16="http://schemas.microsoft.com/office/drawing/2014/main" id="{25661AB3-5E99-4F30-9D43-7A07F5535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1773238"/>
            <a:ext cx="62642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rgbClr val="FF0000"/>
                </a:solidFill>
              </a:rPr>
              <a:t>Bassins municipaux</a:t>
            </a:r>
          </a:p>
          <a:p>
            <a:pPr>
              <a:spcBef>
                <a:spcPct val="0"/>
              </a:spcBef>
            </a:pPr>
            <a:r>
              <a:rPr lang="fr-FR" altLang="fr-FR" sz="2400">
                <a:solidFill>
                  <a:schemeClr val="tx2"/>
                </a:solidFill>
              </a:rPr>
              <a:t> vocation sociale</a:t>
            </a:r>
          </a:p>
          <a:p>
            <a:pPr>
              <a:spcBef>
                <a:spcPct val="0"/>
              </a:spcBef>
            </a:pPr>
            <a:r>
              <a:rPr lang="fr-FR" altLang="fr-FR" sz="2400">
                <a:solidFill>
                  <a:schemeClr val="tx2"/>
                </a:solidFill>
              </a:rPr>
              <a:t> en charge de la mairie (service des sports)</a:t>
            </a:r>
            <a:r>
              <a:rPr lang="fr-FR" altLang="fr-FR" sz="240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9221" name="Rectangle 3">
            <a:extLst>
              <a:ext uri="{FF2B5EF4-FFF2-40B4-BE49-F238E27FC236}">
                <a16:creationId xmlns:a16="http://schemas.microsoft.com/office/drawing/2014/main" id="{21DE986C-494D-4FC8-BC86-416AEF737A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3284538"/>
            <a:ext cx="52514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rgbClr val="FF0000"/>
                </a:solidFill>
              </a:rPr>
              <a:t>Bassins privés</a:t>
            </a:r>
          </a:p>
          <a:p>
            <a:pPr>
              <a:spcBef>
                <a:spcPct val="0"/>
              </a:spcBef>
            </a:pPr>
            <a:r>
              <a:rPr lang="fr-FR" altLang="fr-FR" sz="2400">
                <a:solidFill>
                  <a:schemeClr val="tx2"/>
                </a:solidFill>
              </a:rPr>
              <a:t> créneaux sont faits pour être occupés</a:t>
            </a:r>
          </a:p>
          <a:p>
            <a:pPr>
              <a:spcBef>
                <a:spcPct val="0"/>
              </a:spcBef>
            </a:pPr>
            <a:r>
              <a:rPr lang="fr-FR" altLang="fr-FR" sz="2400">
                <a:solidFill>
                  <a:schemeClr val="tx2"/>
                </a:solidFill>
              </a:rPr>
              <a:t> L’exploitant est le décideur (location,</a:t>
            </a:r>
            <a:r>
              <a:rPr lang="fr-FR" altLang="fr-FR" sz="2000">
                <a:solidFill>
                  <a:schemeClr val="tx2"/>
                </a:solidFill>
              </a:rPr>
              <a:t> </a:t>
            </a:r>
            <a:br>
              <a:rPr lang="fr-FR" altLang="fr-FR" sz="2000">
                <a:solidFill>
                  <a:schemeClr val="tx2"/>
                </a:solidFill>
              </a:rPr>
            </a:br>
            <a:r>
              <a:rPr lang="fr-FR" altLang="fr-FR" sz="2000">
                <a:solidFill>
                  <a:schemeClr val="tx2"/>
                </a:solidFill>
              </a:rPr>
              <a:t>   </a:t>
            </a:r>
            <a:r>
              <a:rPr lang="fr-FR" altLang="fr-FR" sz="2400">
                <a:solidFill>
                  <a:schemeClr val="tx2"/>
                </a:solidFill>
              </a:rPr>
              <a:t>échange de service, partenariat)</a:t>
            </a:r>
          </a:p>
        </p:txBody>
      </p:sp>
      <p:sp>
        <p:nvSpPr>
          <p:cNvPr id="9222" name="Rectangle 4">
            <a:extLst>
              <a:ext uri="{FF2B5EF4-FFF2-40B4-BE49-F238E27FC236}">
                <a16:creationId xmlns:a16="http://schemas.microsoft.com/office/drawing/2014/main" id="{2D13C50A-012B-4421-9A21-0563D088B6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4868863"/>
            <a:ext cx="6985000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rgbClr val="FF0000"/>
                </a:solidFill>
              </a:rPr>
              <a:t>Bassins publics à gestion privée</a:t>
            </a:r>
          </a:p>
          <a:p>
            <a:pPr>
              <a:spcBef>
                <a:spcPct val="0"/>
              </a:spcBef>
            </a:pPr>
            <a:r>
              <a:rPr lang="fr-FR" altLang="fr-FR" sz="2400">
                <a:solidFill>
                  <a:schemeClr val="tx1"/>
                </a:solidFill>
              </a:rPr>
              <a:t> </a:t>
            </a:r>
            <a:r>
              <a:rPr lang="fr-FR" altLang="fr-FR" sz="2400">
                <a:solidFill>
                  <a:schemeClr val="tx2"/>
                </a:solidFill>
              </a:rPr>
              <a:t>mixte des deux cas</a:t>
            </a:r>
          </a:p>
          <a:p>
            <a:pPr>
              <a:spcBef>
                <a:spcPct val="0"/>
              </a:spcBef>
            </a:pPr>
            <a:r>
              <a:rPr lang="fr-FR" altLang="fr-FR" sz="2400">
                <a:solidFill>
                  <a:schemeClr val="tx2"/>
                </a:solidFill>
              </a:rPr>
              <a:t> l’exploitant sous contrainte du  conseil municipal</a:t>
            </a:r>
          </a:p>
        </p:txBody>
      </p:sp>
      <p:sp>
        <p:nvSpPr>
          <p:cNvPr id="9223" name="Rectangle 6">
            <a:extLst>
              <a:ext uri="{FF2B5EF4-FFF2-40B4-BE49-F238E27FC236}">
                <a16:creationId xmlns:a16="http://schemas.microsoft.com/office/drawing/2014/main" id="{5C4A93C4-AE95-486F-BFAD-3A467B875C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  <p:sp>
        <p:nvSpPr>
          <p:cNvPr id="9224" name="Flèche droite 11">
            <a:extLst>
              <a:ext uri="{FF2B5EF4-FFF2-40B4-BE49-F238E27FC236}">
                <a16:creationId xmlns:a16="http://schemas.microsoft.com/office/drawing/2014/main" id="{FBEEA6C9-20AB-4462-B657-B7AE007E3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3284538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5" name="Flèche droite 12">
            <a:extLst>
              <a:ext uri="{FF2B5EF4-FFF2-40B4-BE49-F238E27FC236}">
                <a16:creationId xmlns:a16="http://schemas.microsoft.com/office/drawing/2014/main" id="{C6521264-B9F1-481B-BD97-1F16D6811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5141913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6" name="Flèche droite 13">
            <a:extLst>
              <a:ext uri="{FF2B5EF4-FFF2-40B4-BE49-F238E27FC236}">
                <a16:creationId xmlns:a16="http://schemas.microsoft.com/office/drawing/2014/main" id="{307B98A5-C8D6-4793-8C1F-39C0C736E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989138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FC078914-EFE5-4B72-9825-E43ACEE493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1620CF3C-4D57-4FBB-AB29-1CB0CD070C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D4270D02-20EB-45BA-9075-725E894B9CEB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4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Text Box 4">
            <a:extLst>
              <a:ext uri="{FF2B5EF4-FFF2-40B4-BE49-F238E27FC236}">
                <a16:creationId xmlns:a16="http://schemas.microsoft.com/office/drawing/2014/main" id="{0471E011-D5B7-4911-AFEF-9FFDE31036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708275"/>
            <a:ext cx="8569325" cy="235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3600">
                <a:solidFill>
                  <a:schemeClr val="tx2"/>
                </a:solidFill>
              </a:rPr>
              <a:t>Hygiène et sécurité</a:t>
            </a:r>
            <a:r>
              <a:rPr lang="fr-FR" altLang="fr-FR" sz="2800">
                <a:solidFill>
                  <a:schemeClr val="tx2"/>
                </a:solidFill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des bassins et fosses de plongée (avant, pendant et après la pratique de la plongée par les pratiquants)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0245" name="Rectangle 6">
            <a:extLst>
              <a:ext uri="{FF2B5EF4-FFF2-40B4-BE49-F238E27FC236}">
                <a16:creationId xmlns:a16="http://schemas.microsoft.com/office/drawing/2014/main" id="{326B194B-B079-4748-882C-AEAC82C3C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FE8AC306-62DA-4C63-9DC1-0C9E2004D2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3A99E728-B7EF-4BF3-9CE4-4F093F42D7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D4DADB0C-FF02-4F57-91D8-7A1414DF3301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5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Text Box 4">
            <a:extLst>
              <a:ext uri="{FF2B5EF4-FFF2-40B4-BE49-F238E27FC236}">
                <a16:creationId xmlns:a16="http://schemas.microsoft.com/office/drawing/2014/main" id="{C5275035-3E2F-4C65-81DB-53F7BB0674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565400"/>
            <a:ext cx="856932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lvl="2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Obligatoire :</a:t>
            </a:r>
            <a:r>
              <a:rPr lang="fr-FR" altLang="fr-FR" sz="2800" b="0">
                <a:solidFill>
                  <a:schemeClr val="tx2"/>
                </a:solidFill>
              </a:rPr>
              <a:t> respect des zones spectateurs, douches, pédiluves (n’y mettre que les pieds)</a:t>
            </a: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fr-FR" altLang="fr-FR" sz="2800" b="0" u="sng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b="0">
                <a:solidFill>
                  <a:schemeClr val="tx2"/>
                </a:solidFill>
              </a:rPr>
              <a:t>   	</a:t>
            </a:r>
            <a:r>
              <a:rPr lang="fr-FR" altLang="fr-FR">
                <a:solidFill>
                  <a:schemeClr val="tx2"/>
                </a:solidFill>
              </a:rPr>
              <a:t>Interdits :</a:t>
            </a:r>
            <a:r>
              <a:rPr lang="fr-FR" altLang="fr-FR" b="0">
                <a:solidFill>
                  <a:schemeClr val="tx2"/>
                </a:solidFill>
              </a:rPr>
              <a:t> fumer, cracher, mâcher du chewing-	gum, chaussures, animaux, reliefs d’aliments, 	courir, plonger hors zone, lésions cutanées sans 	CM de non-contagion</a:t>
            </a:r>
          </a:p>
        </p:txBody>
      </p:sp>
      <p:sp>
        <p:nvSpPr>
          <p:cNvPr id="11269" name="Rectangle 6">
            <a:extLst>
              <a:ext uri="{FF2B5EF4-FFF2-40B4-BE49-F238E27FC236}">
                <a16:creationId xmlns:a16="http://schemas.microsoft.com/office/drawing/2014/main" id="{01C5D9EC-BAA6-4DF7-9CEE-5CB6A00088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  <p:sp>
        <p:nvSpPr>
          <p:cNvPr id="11270" name="Rectangle 9">
            <a:extLst>
              <a:ext uri="{FF2B5EF4-FFF2-40B4-BE49-F238E27FC236}">
                <a16:creationId xmlns:a16="http://schemas.microsoft.com/office/drawing/2014/main" id="{DC28F51C-EA33-4B88-B977-D62CE2EB5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773238"/>
            <a:ext cx="782955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fr-FR" altLang="fr-FR">
                <a:solidFill>
                  <a:schemeClr val="bg1"/>
                </a:solidFill>
                <a:latin typeface="Calibri" panose="020F0502020204030204" pitchFamily="34" charset="0"/>
              </a:rPr>
              <a:t>Respect de l’article A322-6 du CDS (et annexe  III-8) </a:t>
            </a:r>
          </a:p>
        </p:txBody>
      </p:sp>
      <p:sp>
        <p:nvSpPr>
          <p:cNvPr id="11271" name="Flèche droite 11">
            <a:extLst>
              <a:ext uri="{FF2B5EF4-FFF2-40B4-BE49-F238E27FC236}">
                <a16:creationId xmlns:a16="http://schemas.microsoft.com/office/drawing/2014/main" id="{2BED2386-DEA7-4B02-BC6F-B54AAEC6B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88" y="3860800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1272" name="Flèche droite 13">
            <a:extLst>
              <a:ext uri="{FF2B5EF4-FFF2-40B4-BE49-F238E27FC236}">
                <a16:creationId xmlns:a16="http://schemas.microsoft.com/office/drawing/2014/main" id="{07FBF241-0595-4C11-8880-21350D805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708275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CCE00BCA-2914-4B17-B2F4-29E6440B960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2291" name="Espace réservé du numéro de diapositive 2">
            <a:extLst>
              <a:ext uri="{FF2B5EF4-FFF2-40B4-BE49-F238E27FC236}">
                <a16:creationId xmlns:a16="http://schemas.microsoft.com/office/drawing/2014/main" id="{238BA205-12BE-49A5-AA7D-829E2E15F7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3F929FF4-AA4A-4D85-BAE9-CBDE437EDEF0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6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F37E0EF3-8DF4-43D6-99CE-7417F1DA6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3357563"/>
            <a:ext cx="7021512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900113" indent="14288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3732213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41402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45974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505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551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596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Port du bonnet, d’un vêtement adapté (pas de bermuda, pantalon, pantacourt, de string, de T-shirt, de voile, etc.)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Apnée, accrochage sur les lignes d’eau, etc.</a:t>
            </a:r>
          </a:p>
        </p:txBody>
      </p:sp>
      <p:sp>
        <p:nvSpPr>
          <p:cNvPr id="12293" name="Flèche droite 5">
            <a:extLst>
              <a:ext uri="{FF2B5EF4-FFF2-40B4-BE49-F238E27FC236}">
                <a16:creationId xmlns:a16="http://schemas.microsoft.com/office/drawing/2014/main" id="{5B9F4832-A5C8-474B-A662-480CCD67D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3" y="3429000"/>
            <a:ext cx="619125" cy="268288"/>
          </a:xfrm>
          <a:prstGeom prst="rightArrow">
            <a:avLst>
              <a:gd name="adj1" fmla="val 50000"/>
              <a:gd name="adj2" fmla="val 5011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4" name="Flèche droite 6">
            <a:extLst>
              <a:ext uri="{FF2B5EF4-FFF2-40B4-BE49-F238E27FC236}">
                <a16:creationId xmlns:a16="http://schemas.microsoft.com/office/drawing/2014/main" id="{EBD771CB-8BDD-4E42-B0CE-ADC5B1945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797425"/>
            <a:ext cx="619125" cy="268288"/>
          </a:xfrm>
          <a:prstGeom prst="rightArrow">
            <a:avLst>
              <a:gd name="adj1" fmla="val 50000"/>
              <a:gd name="adj2" fmla="val 5011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5" name="Rectangle 6">
            <a:extLst>
              <a:ext uri="{FF2B5EF4-FFF2-40B4-BE49-F238E27FC236}">
                <a16:creationId xmlns:a16="http://schemas.microsoft.com/office/drawing/2014/main" id="{046B59EC-3355-4A14-BF34-CA75DF174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  <p:sp>
        <p:nvSpPr>
          <p:cNvPr id="12296" name="Rectangle 9">
            <a:extLst>
              <a:ext uri="{FF2B5EF4-FFF2-40B4-BE49-F238E27FC236}">
                <a16:creationId xmlns:a16="http://schemas.microsoft.com/office/drawing/2014/main" id="{A9F2B2EA-DDF0-419A-8D9A-657F6D774D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773238"/>
            <a:ext cx="6718300" cy="8604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17938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7907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970088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149475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60667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306387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52107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97827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Respect du Règlement Intérieur spécifique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de la piscine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88713CE4-A27E-4942-A257-F8265E6F03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3FAA7239-9C5B-43C6-8F18-95BE0C08B6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2E55435E-CE5C-492D-A2CD-A1A62036A9AF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7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Text Box 4">
            <a:extLst>
              <a:ext uri="{FF2B5EF4-FFF2-40B4-BE49-F238E27FC236}">
                <a16:creationId xmlns:a16="http://schemas.microsoft.com/office/drawing/2014/main" id="{539EF46B-6970-4A33-B863-C024A4F36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2781300"/>
            <a:ext cx="7921625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Exhibition</a:t>
            </a:r>
            <a:r>
              <a:rPr lang="fr-FR" altLang="fr-FR" sz="2400" b="0">
                <a:solidFill>
                  <a:schemeClr val="tx2"/>
                </a:solidFill>
              </a:rPr>
              <a:t> dans un lieu public : </a:t>
            </a:r>
            <a:br>
              <a:rPr lang="fr-FR" altLang="fr-FR" sz="2400" b="0">
                <a:solidFill>
                  <a:schemeClr val="tx2"/>
                </a:solidFill>
              </a:rPr>
            </a:br>
            <a:r>
              <a:rPr lang="fr-FR" altLang="fr-FR" sz="2400" b="0">
                <a:solidFill>
                  <a:schemeClr val="tx2"/>
                </a:solidFill>
              </a:rPr>
              <a:t>1 an d’emprisonnement et 15.000 € d’amende</a:t>
            </a:r>
          </a:p>
          <a:p>
            <a:pPr lvl="1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Propos ou comportements</a:t>
            </a:r>
            <a:r>
              <a:rPr lang="fr-FR" altLang="fr-FR" sz="2400" b="0">
                <a:solidFill>
                  <a:schemeClr val="tx2"/>
                </a:solidFill>
              </a:rPr>
              <a:t> à connotation sexuelle qui soit portent atteinte à la dignité, soit provoquent une situation intimidante, hostile ou offensante : </a:t>
            </a:r>
            <a:br>
              <a:rPr lang="fr-FR" altLang="fr-FR" sz="2400" b="0">
                <a:solidFill>
                  <a:schemeClr val="tx2"/>
                </a:solidFill>
              </a:rPr>
            </a:br>
            <a:r>
              <a:rPr lang="fr-FR" altLang="fr-FR" sz="2400" b="0">
                <a:solidFill>
                  <a:schemeClr val="tx2"/>
                </a:solidFill>
              </a:rPr>
              <a:t>3 ans d’emprisonnement et 30.000 € d’amende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       Tenue correcte exigée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FontTx/>
              <a:buNone/>
            </a:pPr>
            <a:endParaRPr lang="fr-FR" altLang="fr-FR" sz="800" b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       </a:t>
            </a:r>
            <a:r>
              <a:rPr lang="fr-FR" altLang="fr-FR" sz="2400">
                <a:solidFill>
                  <a:schemeClr val="tx2"/>
                </a:solidFill>
              </a:rPr>
              <a:t>Vestiaires séparés</a:t>
            </a:r>
            <a:r>
              <a:rPr lang="fr-FR" altLang="fr-FR" sz="2400" b="0">
                <a:solidFill>
                  <a:schemeClr val="tx2"/>
                </a:solidFill>
              </a:rPr>
              <a:t> (hommes / femmes, jeunes /  adultes)</a:t>
            </a:r>
          </a:p>
        </p:txBody>
      </p:sp>
      <p:sp>
        <p:nvSpPr>
          <p:cNvPr id="13317" name="Flèche droite 5">
            <a:extLst>
              <a:ext uri="{FF2B5EF4-FFF2-40B4-BE49-F238E27FC236}">
                <a16:creationId xmlns:a16="http://schemas.microsoft.com/office/drawing/2014/main" id="{6282E195-8EC0-4E4B-B771-A3FF1D4E2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450" y="3689350"/>
            <a:ext cx="619125" cy="268288"/>
          </a:xfrm>
          <a:prstGeom prst="rightArrow">
            <a:avLst>
              <a:gd name="adj1" fmla="val 50000"/>
              <a:gd name="adj2" fmla="val 5011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3318" name="Flèche droite 6">
            <a:extLst>
              <a:ext uri="{FF2B5EF4-FFF2-40B4-BE49-F238E27FC236}">
                <a16:creationId xmlns:a16="http://schemas.microsoft.com/office/drawing/2014/main" id="{3B7D4146-0824-4381-B9F7-CE583B29A9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852738"/>
            <a:ext cx="619125" cy="268287"/>
          </a:xfrm>
          <a:prstGeom prst="rightArrow">
            <a:avLst>
              <a:gd name="adj1" fmla="val 50000"/>
              <a:gd name="adj2" fmla="val 5011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3319" name="Flèche droite 7">
            <a:extLst>
              <a:ext uri="{FF2B5EF4-FFF2-40B4-BE49-F238E27FC236}">
                <a16:creationId xmlns:a16="http://schemas.microsoft.com/office/drawing/2014/main" id="{03BCC266-C4D8-4C9F-BC06-0925727870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5157788"/>
            <a:ext cx="619125" cy="268287"/>
          </a:xfrm>
          <a:prstGeom prst="rightArrow">
            <a:avLst>
              <a:gd name="adj1" fmla="val 50000"/>
              <a:gd name="adj2" fmla="val 5011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3320" name="Flèche droite 8">
            <a:extLst>
              <a:ext uri="{FF2B5EF4-FFF2-40B4-BE49-F238E27FC236}">
                <a16:creationId xmlns:a16="http://schemas.microsoft.com/office/drawing/2014/main" id="{79AEE926-41E4-4188-8B65-DFB059528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5776913"/>
            <a:ext cx="619125" cy="268287"/>
          </a:xfrm>
          <a:prstGeom prst="rightArrow">
            <a:avLst>
              <a:gd name="adj1" fmla="val 50000"/>
              <a:gd name="adj2" fmla="val 5011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3321" name="Rectangle 6">
            <a:extLst>
              <a:ext uri="{FF2B5EF4-FFF2-40B4-BE49-F238E27FC236}">
                <a16:creationId xmlns:a16="http://schemas.microsoft.com/office/drawing/2014/main" id="{0436C592-0F3A-46B5-BF3E-75335B3A1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  <p:sp>
        <p:nvSpPr>
          <p:cNvPr id="13322" name="Rectangle 11">
            <a:extLst>
              <a:ext uri="{FF2B5EF4-FFF2-40B4-BE49-F238E27FC236}">
                <a16:creationId xmlns:a16="http://schemas.microsoft.com/office/drawing/2014/main" id="{B9409FDE-386B-427F-9257-62D896DE5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675" y="1714500"/>
            <a:ext cx="7637463" cy="8604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17938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Respect du code pénal (Art. A222-32 et A222-33)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Exhibition sexuelle et harcèlement sexuel :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7715FB8D-5C72-4B0B-9A1F-FBA9E7F1C5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07D4D670-CD05-4650-883B-306B5753F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32B9A850-5EE0-4892-A44B-6DBB6719C88C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8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Text Box 3">
            <a:extLst>
              <a:ext uri="{FF2B5EF4-FFF2-40B4-BE49-F238E27FC236}">
                <a16:creationId xmlns:a16="http://schemas.microsoft.com/office/drawing/2014/main" id="{2AE1773B-EBA1-4E10-8507-9E271D8AD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844675"/>
            <a:ext cx="2592388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Législation sur :</a:t>
            </a:r>
          </a:p>
        </p:txBody>
      </p:sp>
      <p:sp>
        <p:nvSpPr>
          <p:cNvPr id="14341" name="Rectangle 4">
            <a:extLst>
              <a:ext uri="{FF2B5EF4-FFF2-40B4-BE49-F238E27FC236}">
                <a16:creationId xmlns:a16="http://schemas.microsoft.com/office/drawing/2014/main" id="{490D5AC8-3AE4-462A-9189-0E9807BCFC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2738438"/>
            <a:ext cx="691197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828675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236663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4465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l’encadrement en plongée (annexes code du sport) déclaration d’établissement APS lors de la location de créneaux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le partage avec d’autres structures, celles-ci doivent aussi déclarer l’activité ou vérifier la déclaration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8BAB70BA-32A2-402D-AC2D-4908601BB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  <p:sp>
        <p:nvSpPr>
          <p:cNvPr id="14343" name="Flèche droite 5">
            <a:extLst>
              <a:ext uri="{FF2B5EF4-FFF2-40B4-BE49-F238E27FC236}">
                <a16:creationId xmlns:a16="http://schemas.microsoft.com/office/drawing/2014/main" id="{7E15AA59-2314-4232-AD23-DB3BDAD56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075" y="4292600"/>
            <a:ext cx="619125" cy="268288"/>
          </a:xfrm>
          <a:prstGeom prst="rightArrow">
            <a:avLst>
              <a:gd name="adj1" fmla="val 50000"/>
              <a:gd name="adj2" fmla="val 5011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4344" name="Flèche droite 6">
            <a:extLst>
              <a:ext uri="{FF2B5EF4-FFF2-40B4-BE49-F238E27FC236}">
                <a16:creationId xmlns:a16="http://schemas.microsoft.com/office/drawing/2014/main" id="{42F0E813-5803-4541-B5EC-317BE38F9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852738"/>
            <a:ext cx="619125" cy="268287"/>
          </a:xfrm>
          <a:prstGeom prst="rightArrow">
            <a:avLst>
              <a:gd name="adj1" fmla="val 50000"/>
              <a:gd name="adj2" fmla="val 5011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1DF5E45D-54AA-4294-9E24-E2DE0B30E0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130CA6DF-9BAA-4F3E-ABDA-6E7A7DC919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57E757FD-F44A-4BBC-923F-618F9ED472AD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9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17D916A7-68C1-424C-B659-42034579B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713" y="1743075"/>
            <a:ext cx="8389937" cy="4557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>
                <a:solidFill>
                  <a:schemeClr val="tx2"/>
                </a:solidFill>
              </a:rPr>
              <a:t> L’obligation de moyen de communication</a:t>
            </a:r>
            <a:r>
              <a:rPr lang="fr-FR" altLang="fr-FR" sz="2800" u="sng">
                <a:solidFill>
                  <a:schemeClr val="tx2"/>
                </a:solidFill>
              </a:rPr>
              <a:t> </a:t>
            </a:r>
            <a:br>
              <a:rPr lang="fr-FR" altLang="fr-FR" sz="2800">
                <a:solidFill>
                  <a:schemeClr val="tx2"/>
                </a:solidFill>
              </a:rPr>
            </a:br>
            <a:r>
              <a:rPr lang="fr-FR" altLang="fr-FR" sz="2800" b="0">
                <a:solidFill>
                  <a:schemeClr val="tx2"/>
                </a:solidFill>
              </a:rPr>
              <a:t>(Code du sport: A322-78-1 )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fr-FR" altLang="fr-FR" sz="2800">
                <a:solidFill>
                  <a:schemeClr val="tx2"/>
                </a:solidFill>
              </a:rPr>
              <a:t> Matériel Oxygénothérapie </a:t>
            </a:r>
            <a:br>
              <a:rPr lang="fr-FR" altLang="fr-FR" sz="2800">
                <a:solidFill>
                  <a:schemeClr val="tx2"/>
                </a:solidFill>
              </a:rPr>
            </a:br>
            <a:r>
              <a:rPr lang="fr-FR" altLang="fr-FR" sz="2800" b="0">
                <a:solidFill>
                  <a:schemeClr val="tx2"/>
                </a:solidFill>
              </a:rPr>
              <a:t>(code du sport : A322-78-2)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fr-FR" altLang="fr-FR" sz="2800">
                <a:solidFill>
                  <a:schemeClr val="tx2"/>
                </a:solidFill>
              </a:rPr>
              <a:t>Trousse de secours</a:t>
            </a:r>
            <a:r>
              <a:rPr lang="fr-FR" altLang="fr-FR" sz="2800" u="sng">
                <a:solidFill>
                  <a:schemeClr val="tx2"/>
                </a:solidFill>
              </a:rPr>
              <a:t> 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Article R322-4 :</a:t>
            </a:r>
            <a:r>
              <a:rPr lang="fr-FR" altLang="fr-FR">
                <a:solidFill>
                  <a:schemeClr val="tx2"/>
                </a:solidFill>
              </a:rPr>
              <a:t> </a:t>
            </a:r>
            <a:r>
              <a:rPr lang="fr-FR" altLang="fr-FR" sz="2400" b="0">
                <a:solidFill>
                  <a:schemeClr val="tx2"/>
                </a:solidFill>
              </a:rPr>
              <a:t>Les établissements … dans lesquels sont pratiquées des activités physiques et sportives doivent</a:t>
            </a:r>
            <a:r>
              <a:rPr lang="fr-FR" altLang="fr-FR" sz="2400" b="0" u="sng">
                <a:solidFill>
                  <a:schemeClr val="tx2"/>
                </a:solidFill>
              </a:rPr>
              <a:t> </a:t>
            </a:r>
            <a:r>
              <a:rPr lang="fr-FR" altLang="fr-FR" sz="2400" b="0">
                <a:solidFill>
                  <a:schemeClr val="tx2"/>
                </a:solidFill>
              </a:rPr>
              <a:t>disposer d'une trousse de secours</a:t>
            </a:r>
            <a:r>
              <a:rPr lang="fr-FR" altLang="fr-FR" sz="2400" b="0" u="sng">
                <a:solidFill>
                  <a:schemeClr val="tx2"/>
                </a:solidFill>
              </a:rPr>
              <a:t> </a:t>
            </a:r>
            <a:r>
              <a:rPr lang="fr-FR" altLang="fr-FR" sz="2400" b="0">
                <a:solidFill>
                  <a:schemeClr val="tx2"/>
                </a:solidFill>
              </a:rPr>
              <a:t>destinée à apporter les premiers soins en cas d'accident</a:t>
            </a:r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800">
                <a:solidFill>
                  <a:schemeClr val="tx2"/>
                </a:solidFill>
              </a:rPr>
              <a:t>La sonorisation : </a:t>
            </a:r>
            <a:r>
              <a:rPr lang="fr-FR" altLang="fr-FR" sz="2800" b="0">
                <a:solidFill>
                  <a:schemeClr val="tx2"/>
                </a:solidFill>
              </a:rPr>
              <a:t>déclaration préalable à la SACEM</a:t>
            </a:r>
          </a:p>
        </p:txBody>
      </p:sp>
      <p:sp>
        <p:nvSpPr>
          <p:cNvPr id="15365" name="Rectangle 6">
            <a:extLst>
              <a:ext uri="{FF2B5EF4-FFF2-40B4-BE49-F238E27FC236}">
                <a16:creationId xmlns:a16="http://schemas.microsoft.com/office/drawing/2014/main" id="{0355B83D-5BE6-4A5F-96AD-1A899B5BC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33388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leu électrique">
  <a:themeElements>
    <a:clrScheme name="Bleu électriqu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Bleu électriqu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eu électriqu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u électriqu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u électriqu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Designs\Bleu électrique.pot</Template>
  <TotalTime>932</TotalTime>
  <Words>343</Words>
  <Application>Microsoft Office PowerPoint</Application>
  <PresentationFormat>Affichage à l'écran (4:3)</PresentationFormat>
  <Paragraphs>70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Comic Sans MS</vt:lpstr>
      <vt:lpstr>Arial</vt:lpstr>
      <vt:lpstr>Calibri</vt:lpstr>
      <vt:lpstr>Times New Roman</vt:lpstr>
      <vt:lpstr>Wingdings</vt:lpstr>
      <vt:lpstr>Masque Codep 92</vt:lpstr>
      <vt:lpstr>2_Bleu électrique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initial</dc:title>
  <dc:creator>Patrick</dc:creator>
  <cp:lastModifiedBy>CORBEL Brigitte</cp:lastModifiedBy>
  <cp:revision>64</cp:revision>
  <dcterms:created xsi:type="dcterms:W3CDTF">2001-05-06T13:33:23Z</dcterms:created>
  <dcterms:modified xsi:type="dcterms:W3CDTF">2018-08-05T16:44:25Z</dcterms:modified>
</cp:coreProperties>
</file>