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  <p:sldMasterId id="2147483818" r:id="rId2"/>
  </p:sldMasterIdLst>
  <p:notesMasterIdLst>
    <p:notesMasterId r:id="rId14"/>
  </p:notesMasterIdLst>
  <p:handoutMasterIdLst>
    <p:handoutMasterId r:id="rId15"/>
  </p:handoutMasterIdLst>
  <p:sldIdLst>
    <p:sldId id="264" r:id="rId3"/>
    <p:sldId id="266" r:id="rId4"/>
    <p:sldId id="267" r:id="rId5"/>
    <p:sldId id="279" r:id="rId6"/>
    <p:sldId id="280" r:id="rId7"/>
    <p:sldId id="281" r:id="rId8"/>
    <p:sldId id="283" r:id="rId9"/>
    <p:sldId id="282" r:id="rId10"/>
    <p:sldId id="277" r:id="rId11"/>
    <p:sldId id="284" r:id="rId12"/>
    <p:sldId id="278" r:id="rId13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322"/>
    <a:srgbClr val="00B4B0"/>
    <a:srgbClr val="3333CC"/>
    <a:srgbClr val="00CC99"/>
    <a:srgbClr val="00CC00"/>
    <a:srgbClr val="33CC33"/>
    <a:srgbClr val="8BF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7" autoAdjust="0"/>
    <p:restoredTop sz="94660"/>
  </p:normalViewPr>
  <p:slideViewPr>
    <p:cSldViewPr>
      <p:cViewPr varScale="1">
        <p:scale>
          <a:sx n="73" d="100"/>
          <a:sy n="73" d="100"/>
        </p:scale>
        <p:origin x="75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07CFBA87-F26E-4D48-8A4B-005B710E6D7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F578043D-D474-402A-A304-6531909AE99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7C6D59F1-93EE-448E-BE9B-1EF5B7743B7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C18E8471-305E-49D7-8806-5C88D09548D0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984736B3-67BB-48A2-BEE7-06397BD4105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ABC68058-111A-4A83-B7CE-AFEF2506957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74684BEE-D755-41DB-9B96-033E68676DAF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C5C491EE-B7E9-421F-9B8D-A44CDE2B4C8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5925FA23-B525-4252-B1B0-A93FAAAA86F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7BE9E213-7879-4247-8C85-6210EA7832B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6ECE6591-6D81-4BDF-8530-FD7778FB4A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B6E1F16-5E7A-4930-86AC-D21133F1A54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4D88DD0C-B78A-4DF0-A012-A329EDCCD4B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>
            <a:extLst>
              <a:ext uri="{FF2B5EF4-FFF2-40B4-BE49-F238E27FC236}">
                <a16:creationId xmlns:a16="http://schemas.microsoft.com/office/drawing/2014/main" id="{59743117-DC4F-4040-8A7A-D7E5EB0CF3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B461EC73-8C01-4373-A2AD-C578A40E98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10D25263-8450-4CA9-B457-7781FD2834F0}" type="slidenum">
              <a:rPr lang="fr-FR" altLang="fr-FR" sz="1200" b="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</a:t>
            </a:fld>
            <a:endParaRPr lang="fr-FR" altLang="fr-FR" sz="12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3197BD94-C43D-42F6-A252-9199ECA0690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AA065ECC-E95B-468E-A6F6-038DDA3836D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96B5C-037E-4B59-8FCA-7715D529A1D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1568141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B203BC27-40ED-4B02-98B3-0295818FC3D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240268C-DE75-4DB7-B62F-4B77D7EFE62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1BFA77-FBA2-432E-BF9E-3A0B2CC92DA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59224769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75790D7B-98B6-40C8-89DD-59FE62D6BF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7054AFF-B5EB-40ED-9BB5-F33F6B1690B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2D0B6-4F61-4166-9A9E-A4F001961E7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1591731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9">
            <a:extLst>
              <a:ext uri="{FF2B5EF4-FFF2-40B4-BE49-F238E27FC236}">
                <a16:creationId xmlns:a16="http://schemas.microsoft.com/office/drawing/2014/main" id="{9FC66646-18F0-46A5-808A-988FA6D4D63A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412875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46" name="Rectangle 1058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13347" name="Rectangle 105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1060">
            <a:extLst>
              <a:ext uri="{FF2B5EF4-FFF2-40B4-BE49-F238E27FC236}">
                <a16:creationId xmlns:a16="http://schemas.microsoft.com/office/drawing/2014/main" id="{98933F5D-6795-49D0-A191-FCE6A000B54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1061">
            <a:extLst>
              <a:ext uri="{FF2B5EF4-FFF2-40B4-BE49-F238E27FC236}">
                <a16:creationId xmlns:a16="http://schemas.microsoft.com/office/drawing/2014/main" id="{57A8F323-2B74-427F-BAB8-842B11A9590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" name="Rectangle 1062">
            <a:extLst>
              <a:ext uri="{FF2B5EF4-FFF2-40B4-BE49-F238E27FC236}">
                <a16:creationId xmlns:a16="http://schemas.microsoft.com/office/drawing/2014/main" id="{B19EBC3C-9B4B-4EA0-95BB-1E8F73FF6E2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B125B5-2693-4F5F-AB72-5FD945D1C77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4058330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777D78D7-BA10-4602-9800-8DF7B2C854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0F2D22D-FB94-4196-B403-0C8C0EE5686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65818-E8DE-4A6F-B6E3-BA67D0F44C6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1612007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2C819F5F-0756-445B-81D1-D9959259C10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8A1F2BE-F5C8-4029-A130-EE0D1CBCA2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27E6B-CCC5-4D44-B9BB-61F5A319C37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3098968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3C7723A-9198-4AC4-96DD-9C392D38D6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D7E310E-C472-4D05-8865-C75B6665636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B0460E-D7D0-45C8-8723-7BB81C69DAD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79483350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E18B942F-5560-4B34-85FD-80A6117FA1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F00605-A268-4EDA-B969-BD1D559E6D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BD3AF-BD8A-44A8-98AF-CEF47217E4E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304528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151C32E0-D83B-48A9-8705-BC2C6FD635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D10D5339-1064-42ED-A474-CD7D8D31F7D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E21D1-69AE-47E7-A5BD-1D205E35DCB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0410622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B32723E6-BAC7-4423-B1B2-BEF50AA524C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01C8B0B8-DBD4-42AC-A254-20C89DED8DB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B6555-F951-4235-A603-C120F8D41EB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7104103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C79A14-34AB-4610-ADAD-2DD4D7E65A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1113B2CC-1149-4499-97CA-8967527AFA9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F772B-B02F-4372-AB7A-67FA97989AA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089420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11BD69-7CF5-47EC-A6C6-416A574447D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A612FF9A-3842-4967-8E8F-854AC058A90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BA950C-8660-4356-AF51-C675F7A04CA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5139996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>
            <a:extLst>
              <a:ext uri="{FF2B5EF4-FFF2-40B4-BE49-F238E27FC236}">
                <a16:creationId xmlns:a16="http://schemas.microsoft.com/office/drawing/2014/main" id="{03A743AC-F2DD-4350-96FE-11A0108AA6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defRPr/>
            </a:pPr>
            <a:endParaRPr lang="fr-FR" altLang="fr-FR" sz="1800" b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0D25A8DA-5A2B-4227-A4DD-B8E6605218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Espace réservé du titre 1">
            <a:extLst>
              <a:ext uri="{FF2B5EF4-FFF2-40B4-BE49-F238E27FC236}">
                <a16:creationId xmlns:a16="http://schemas.microsoft.com/office/drawing/2014/main" id="{4911976E-6F3D-4DFF-82EE-56EE59815E1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33797" name="Espace réservé du texte 2">
            <a:extLst>
              <a:ext uri="{FF2B5EF4-FFF2-40B4-BE49-F238E27FC236}">
                <a16:creationId xmlns:a16="http://schemas.microsoft.com/office/drawing/2014/main" id="{30455F2F-4BE4-4EC7-8A78-AA89D2E8E1F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73E05D5B-CC21-40E1-A42C-37F8B387556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3799" name="Rectangle 7">
            <a:extLst>
              <a:ext uri="{FF2B5EF4-FFF2-40B4-BE49-F238E27FC236}">
                <a16:creationId xmlns:a16="http://schemas.microsoft.com/office/drawing/2014/main" id="{2DA3CAF4-B122-43D5-A532-E413E72CA4AC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78A15C3-D5BF-4C60-9875-639B840728E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37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379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379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379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379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utoUpdateAnimBg="0"/>
      <p:bldP spid="33797" grpId="0" build="p" autoUpdateAnimBg="0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379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379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379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379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79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379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4">
            <a:extLst>
              <a:ext uri="{FF2B5EF4-FFF2-40B4-BE49-F238E27FC236}">
                <a16:creationId xmlns:a16="http://schemas.microsoft.com/office/drawing/2014/main" id="{114BE35C-7196-4987-B156-1A42CEC4962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2476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2051" name="Rectangle 38">
            <a:extLst>
              <a:ext uri="{FF2B5EF4-FFF2-40B4-BE49-F238E27FC236}">
                <a16:creationId xmlns:a16="http://schemas.microsoft.com/office/drawing/2014/main" id="{232DA4E0-C6B0-46DF-9304-350DC93AA9A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1730375"/>
            <a:ext cx="7772400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7" name="Rectangle 1060">
            <a:extLst>
              <a:ext uri="{FF2B5EF4-FFF2-40B4-BE49-F238E27FC236}">
                <a16:creationId xmlns:a16="http://schemas.microsoft.com/office/drawing/2014/main" id="{00FC7665-E9B8-4D46-8421-AFC2A7058649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1061">
            <a:extLst>
              <a:ext uri="{FF2B5EF4-FFF2-40B4-BE49-F238E27FC236}">
                <a16:creationId xmlns:a16="http://schemas.microsoft.com/office/drawing/2014/main" id="{745B4408-525B-421B-8E51-779242004B4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" name="Rectangle 1062">
            <a:extLst>
              <a:ext uri="{FF2B5EF4-FFF2-40B4-BE49-F238E27FC236}">
                <a16:creationId xmlns:a16="http://schemas.microsoft.com/office/drawing/2014/main" id="{9B467753-9648-46B2-93D9-933B078851A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B96E4EC-F117-428A-9CB3-107A8DD3B62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</p:sldLayoutIdLst>
  <p:transition spd="med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u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t"/>
        <a:defRPr sz="28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8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99B1BE5A-2E0F-4575-81C7-D32DA7508C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147" name="Espace réservé du numéro de diapositive 2">
            <a:extLst>
              <a:ext uri="{FF2B5EF4-FFF2-40B4-BE49-F238E27FC236}">
                <a16:creationId xmlns:a16="http://schemas.microsoft.com/office/drawing/2014/main" id="{E6B8B6B1-460D-472C-B3D7-2B37203A39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0156267-AEA3-44B0-BD92-D401BDF42CB5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Text Box 6">
            <a:extLst>
              <a:ext uri="{FF2B5EF4-FFF2-40B4-BE49-F238E27FC236}">
                <a16:creationId xmlns:a16="http://schemas.microsoft.com/office/drawing/2014/main" id="{3098E1AC-895A-4682-ADE1-BD69BCD7A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2997200"/>
            <a:ext cx="47164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2"/>
                </a:solidFill>
              </a:rPr>
              <a:t>Le contrôle médical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F6E2E3A0-DCC9-49F5-85AA-D3542DF640B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6387" name="Espace réservé du numéro de diapositive 2">
            <a:extLst>
              <a:ext uri="{FF2B5EF4-FFF2-40B4-BE49-F238E27FC236}">
                <a16:creationId xmlns:a16="http://schemas.microsoft.com/office/drawing/2014/main" id="{EFA4F205-335E-48EA-9F16-054A0E042D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FB692B8-28CA-4D4E-B41F-3C9E049D995D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Text Box 3">
            <a:extLst>
              <a:ext uri="{FF2B5EF4-FFF2-40B4-BE49-F238E27FC236}">
                <a16:creationId xmlns:a16="http://schemas.microsoft.com/office/drawing/2014/main" id="{5E1F6CFD-1E4D-4609-9724-5445939353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687513"/>
            <a:ext cx="720090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Dispenses de Certificat Médical :</a:t>
            </a:r>
          </a:p>
        </p:txBody>
      </p:sp>
      <p:sp>
        <p:nvSpPr>
          <p:cNvPr id="16389" name="Text Box 11">
            <a:extLst>
              <a:ext uri="{FF2B5EF4-FFF2-40B4-BE49-F238E27FC236}">
                <a16:creationId xmlns:a16="http://schemas.microsoft.com/office/drawing/2014/main" id="{1CC943F9-EB9C-4035-95CD-26C24338F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  <p:sp>
        <p:nvSpPr>
          <p:cNvPr id="16390" name="Text Box 4">
            <a:extLst>
              <a:ext uri="{FF2B5EF4-FFF2-40B4-BE49-F238E27FC236}">
                <a16:creationId xmlns:a16="http://schemas.microsoft.com/office/drawing/2014/main" id="{0B08A709-535F-4082-A85A-E98644B05D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2924175"/>
            <a:ext cx="7850187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     	Baptême + Pack découverte + Etoile de mer 1 	+  Randonnée subaquatique</a:t>
            </a:r>
          </a:p>
          <a:p>
            <a:pPr eaLnBrk="1" hangingPunct="1">
              <a:spcBef>
                <a:spcPct val="50000"/>
              </a:spcBef>
            </a:pPr>
            <a:endParaRPr lang="fr-FR" altLang="fr-FR" sz="2400">
              <a:solidFill>
                <a:schemeClr val="tx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     Nb : « le moniteur peut surseoir à la réalisation de l’activité au vu des éléments liés à la santé du plongeur et avancés par lui sur la base de l’entretien préalable à l’activité »</a:t>
            </a:r>
          </a:p>
        </p:txBody>
      </p:sp>
      <p:sp>
        <p:nvSpPr>
          <p:cNvPr id="16391" name="ZoneTexte 7">
            <a:extLst>
              <a:ext uri="{FF2B5EF4-FFF2-40B4-BE49-F238E27FC236}">
                <a16:creationId xmlns:a16="http://schemas.microsoft.com/office/drawing/2014/main" id="{5448CBD4-C7E6-4886-B530-47C563E79C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508500"/>
            <a:ext cx="4318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8000">
                <a:solidFill>
                  <a:srgbClr val="FF0000"/>
                </a:solidFill>
                <a:latin typeface="Comic Sans MS" panose="030F0702030302020204" pitchFamily="66" charset="0"/>
              </a:rPr>
              <a:t>!</a:t>
            </a:r>
          </a:p>
        </p:txBody>
      </p:sp>
      <p:sp>
        <p:nvSpPr>
          <p:cNvPr id="16392" name="Flèche droite 9">
            <a:extLst>
              <a:ext uri="{FF2B5EF4-FFF2-40B4-BE49-F238E27FC236}">
                <a16:creationId xmlns:a16="http://schemas.microsoft.com/office/drawing/2014/main" id="{90FA306E-E638-4905-96E3-270ED3411A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068638"/>
            <a:ext cx="835025" cy="339725"/>
          </a:xfrm>
          <a:prstGeom prst="rightArrow">
            <a:avLst>
              <a:gd name="adj1" fmla="val 50000"/>
              <a:gd name="adj2" fmla="val 50172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32C49509-DC75-427D-9245-423CAA345A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7411" name="Espace réservé du numéro de diapositive 2">
            <a:extLst>
              <a:ext uri="{FF2B5EF4-FFF2-40B4-BE49-F238E27FC236}">
                <a16:creationId xmlns:a16="http://schemas.microsoft.com/office/drawing/2014/main" id="{8DACBAB4-D5EF-4B34-8FE2-1B023B2BE3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A4B4DD3-55A8-46FC-98DD-FAC2D9950ACD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7412" name="Text Box 5">
            <a:extLst>
              <a:ext uri="{FF2B5EF4-FFF2-40B4-BE49-F238E27FC236}">
                <a16:creationId xmlns:a16="http://schemas.microsoft.com/office/drawing/2014/main" id="{6B218B2D-C2BF-4105-907C-639B88C803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2565400"/>
            <a:ext cx="5897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2"/>
                </a:solidFill>
              </a:rPr>
              <a:t>Merci de votre attention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516817A8-2A95-45B9-9B65-7A0DAD3CF9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195" name="Espace réservé du numéro de diapositive 2">
            <a:extLst>
              <a:ext uri="{FF2B5EF4-FFF2-40B4-BE49-F238E27FC236}">
                <a16:creationId xmlns:a16="http://schemas.microsoft.com/office/drawing/2014/main" id="{ED241841-BB64-460F-957F-3DE0A01A86A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978CFA1-9CC9-4564-B7B0-8DC2A216F6DC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Text Box 3">
            <a:extLst>
              <a:ext uri="{FF2B5EF4-FFF2-40B4-BE49-F238E27FC236}">
                <a16:creationId xmlns:a16="http://schemas.microsoft.com/office/drawing/2014/main" id="{BD12FB4D-A300-4A66-AB98-B275BAC8E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2501900"/>
            <a:ext cx="7200900" cy="375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fr-FR" sz="2800">
                <a:solidFill>
                  <a:schemeClr val="tx2"/>
                </a:solidFill>
              </a:rPr>
              <a:t>Contexte réglementaire et législatif 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2800">
                <a:solidFill>
                  <a:schemeClr val="tx2"/>
                </a:solidFill>
              </a:rPr>
              <a:t>Intitulé du Certificat médical « CACI »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2800">
                <a:solidFill>
                  <a:schemeClr val="tx2"/>
                </a:solidFill>
              </a:rPr>
              <a:t>Les deux cas au niveau de la FFESSM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2800">
                <a:solidFill>
                  <a:schemeClr val="tx2"/>
                </a:solidFill>
              </a:rPr>
              <a:t>Décisions votées au CDN du 30/09/2017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2800">
                <a:solidFill>
                  <a:schemeClr val="tx2"/>
                </a:solidFill>
              </a:rPr>
              <a:t>Cas particuliers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fr-FR" sz="2800">
                <a:solidFill>
                  <a:schemeClr val="tx2"/>
                </a:solidFill>
              </a:rPr>
              <a:t>Dispenses de Certificat Médical</a:t>
            </a:r>
          </a:p>
        </p:txBody>
      </p:sp>
      <p:sp>
        <p:nvSpPr>
          <p:cNvPr id="8197" name="Text Box 7">
            <a:extLst>
              <a:ext uri="{FF2B5EF4-FFF2-40B4-BE49-F238E27FC236}">
                <a16:creationId xmlns:a16="http://schemas.microsoft.com/office/drawing/2014/main" id="{DEB27982-50DF-46C7-9879-A3238B125D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9925" y="1773238"/>
            <a:ext cx="144145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Plan</a:t>
            </a:r>
          </a:p>
        </p:txBody>
      </p:sp>
      <p:sp>
        <p:nvSpPr>
          <p:cNvPr id="8198" name="Text Box 7">
            <a:extLst>
              <a:ext uri="{FF2B5EF4-FFF2-40B4-BE49-F238E27FC236}">
                <a16:creationId xmlns:a16="http://schemas.microsoft.com/office/drawing/2014/main" id="{F365BA9E-3FB1-4541-9A70-C149035E6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A8CCACF3-03E5-46F7-B2BB-B35B4B9FF3A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4E891574-27AF-43E8-8E69-80C204082ED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21D180E-FCDC-4321-B9BA-530806D2E59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C64744AE-B8C3-44BB-A92D-883D799AA0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654175"/>
            <a:ext cx="720090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Contexte réglementaire et législatif :</a:t>
            </a:r>
          </a:p>
        </p:txBody>
      </p:sp>
      <p:sp>
        <p:nvSpPr>
          <p:cNvPr id="9221" name="Text Box 11">
            <a:extLst>
              <a:ext uri="{FF2B5EF4-FFF2-40B4-BE49-F238E27FC236}">
                <a16:creationId xmlns:a16="http://schemas.microsoft.com/office/drawing/2014/main" id="{5985EAF1-9E1E-4EDA-8AD2-9AD7A00D3E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  <p:sp>
        <p:nvSpPr>
          <p:cNvPr id="12" name="Text Box 4">
            <a:extLst>
              <a:ext uri="{FF2B5EF4-FFF2-40B4-BE49-F238E27FC236}">
                <a16:creationId xmlns:a16="http://schemas.microsoft.com/office/drawing/2014/main" id="{4A393406-2437-4EEA-8308-76BA148AB8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8" y="2292350"/>
            <a:ext cx="8386762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marL="0" indent="0"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fr-FR" altLang="fr-FR" sz="2400" dirty="0">
                <a:solidFill>
                  <a:schemeClr val="tx2"/>
                </a:solidFill>
              </a:rPr>
              <a:t>Les dispositions du code du sport relatives au certificat médical ont été modifiées par :</a:t>
            </a:r>
          </a:p>
          <a:p>
            <a:pPr algn="just" eaLnBrk="1" hangingPunct="1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sz="2400" b="0" dirty="0">
                <a:solidFill>
                  <a:schemeClr val="tx2"/>
                </a:solidFill>
              </a:rPr>
              <a:t>Les décrets du 24 août 2016 et 12 octobre 2016 (sur les nouvelles conditions de renouvellement du  Certificat médical avec cas général tous les trois ans et disciplines à contraintes particulières tous les ans)</a:t>
            </a:r>
          </a:p>
          <a:p>
            <a:pPr algn="just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sz="2400" b="0" dirty="0">
                <a:solidFill>
                  <a:schemeClr val="tx2"/>
                </a:solidFill>
              </a:rPr>
              <a:t>arrêté du 20 avril 2017 (Questionnaire Santé Sport officiel - CERFA et attestation)</a:t>
            </a:r>
          </a:p>
          <a:p>
            <a:pPr algn="just" eaLnBrk="1" hangingPunct="1">
              <a:spcBef>
                <a:spcPct val="50000"/>
              </a:spcBef>
              <a:buClr>
                <a:srgbClr val="FF0000"/>
              </a:buClr>
              <a:buFont typeface="Wingdings" panose="05000000000000000000" pitchFamily="2" charset="2"/>
              <a:buChar char="§"/>
              <a:defRPr/>
            </a:pPr>
            <a:r>
              <a:rPr lang="fr-FR" altLang="fr-FR" sz="2400" b="0" dirty="0">
                <a:solidFill>
                  <a:schemeClr val="tx2"/>
                </a:solidFill>
              </a:rPr>
              <a:t>arrêté du 24 juillet 2017  (sur le contenu  de l’examen  médical des disciplines à contraintes particulières)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74DBE887-8888-4A00-AA63-33258F3A17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243" name="Espace réservé du numéro de diapositive 2">
            <a:extLst>
              <a:ext uri="{FF2B5EF4-FFF2-40B4-BE49-F238E27FC236}">
                <a16:creationId xmlns:a16="http://schemas.microsoft.com/office/drawing/2014/main" id="{B1D9A52C-0DE7-4C00-B692-899A7B7E60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12C24B5-D4DF-408D-A521-E1D45BBA454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4" name="Text Box 3">
            <a:extLst>
              <a:ext uri="{FF2B5EF4-FFF2-40B4-BE49-F238E27FC236}">
                <a16:creationId xmlns:a16="http://schemas.microsoft.com/office/drawing/2014/main" id="{F199FFE7-E0A0-4BE2-974F-D735AE0D54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893888"/>
            <a:ext cx="7200900" cy="52228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Intitulé du Certificat médical « CACI »:</a:t>
            </a:r>
          </a:p>
        </p:txBody>
      </p:sp>
      <p:sp>
        <p:nvSpPr>
          <p:cNvPr id="10245" name="Text Box 11">
            <a:extLst>
              <a:ext uri="{FF2B5EF4-FFF2-40B4-BE49-F238E27FC236}">
                <a16:creationId xmlns:a16="http://schemas.microsoft.com/office/drawing/2014/main" id="{98F320CE-EDA7-4BD7-B830-8EA115C97F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  <p:sp>
        <p:nvSpPr>
          <p:cNvPr id="10246" name="Text Box 4">
            <a:extLst>
              <a:ext uri="{FF2B5EF4-FFF2-40B4-BE49-F238E27FC236}">
                <a16:creationId xmlns:a16="http://schemas.microsoft.com/office/drawing/2014/main" id="{902A91EE-1D5F-4A0A-84A2-7DFC4521EE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" y="2654300"/>
            <a:ext cx="83883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Certificat médical d’Absence de Contre-Indication à la pratique d’une discipline déterminée</a:t>
            </a:r>
          </a:p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Sa durée de validité est de 1 an ou 3 ans selon la discipline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251C4204-3151-4CD5-80B2-01B7829346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1267" name="Espace réservé du numéro de diapositive 2">
            <a:extLst>
              <a:ext uri="{FF2B5EF4-FFF2-40B4-BE49-F238E27FC236}">
                <a16:creationId xmlns:a16="http://schemas.microsoft.com/office/drawing/2014/main" id="{3E781066-46EC-45B8-A321-2816CD442DB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D934529-FC9C-49DC-8363-017EFA6A055C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Text Box 3">
            <a:extLst>
              <a:ext uri="{FF2B5EF4-FFF2-40B4-BE49-F238E27FC236}">
                <a16:creationId xmlns:a16="http://schemas.microsoft.com/office/drawing/2014/main" id="{730B398A-4346-47F2-B2A3-73CC2BFB8D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687513"/>
            <a:ext cx="720090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Les deux cas au niveau de la FFESSM : </a:t>
            </a:r>
          </a:p>
        </p:txBody>
      </p:sp>
      <p:sp>
        <p:nvSpPr>
          <p:cNvPr id="11269" name="Text Box 11">
            <a:extLst>
              <a:ext uri="{FF2B5EF4-FFF2-40B4-BE49-F238E27FC236}">
                <a16:creationId xmlns:a16="http://schemas.microsoft.com/office/drawing/2014/main" id="{A8892D52-1762-428B-92D8-D7FEB0DF7A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  <p:sp>
        <p:nvSpPr>
          <p:cNvPr id="11270" name="Text Box 4">
            <a:extLst>
              <a:ext uri="{FF2B5EF4-FFF2-40B4-BE49-F238E27FC236}">
                <a16:creationId xmlns:a16="http://schemas.microsoft.com/office/drawing/2014/main" id="{1B23DFCF-8EDF-4212-8B62-849BE9B53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" y="2231700"/>
            <a:ext cx="8388350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fr-FR" altLang="fr-FR" sz="2400" dirty="0">
                <a:solidFill>
                  <a:schemeClr val="tx2"/>
                </a:solidFill>
              </a:rPr>
              <a:t>Les disciplines dites à contraintes particulières :</a:t>
            </a:r>
          </a:p>
          <a:p>
            <a:pPr algn="just" eaLnBrk="1" hangingPunct="1">
              <a:spcBef>
                <a:spcPts val="600"/>
              </a:spcBef>
              <a:buFontTx/>
              <a:buNone/>
            </a:pPr>
            <a:r>
              <a:rPr lang="fr-FR" altLang="fr-FR" sz="2400" dirty="0">
                <a:solidFill>
                  <a:schemeClr val="tx2"/>
                </a:solidFill>
              </a:rPr>
              <a:t>	</a:t>
            </a:r>
            <a:r>
              <a:rPr lang="fr-FR" altLang="fr-FR" sz="2400" b="0" dirty="0">
                <a:solidFill>
                  <a:schemeClr val="tx2"/>
                </a:solidFill>
              </a:rPr>
              <a:t>- Plongée scaphandre, orientation subaquatique, PSP, 	     Apnée &gt; 6M et en milieu naturel</a:t>
            </a:r>
          </a:p>
          <a:p>
            <a:pPr algn="just" eaLnBrk="1" hangingPunct="1">
              <a:spcBef>
                <a:spcPts val="600"/>
              </a:spcBef>
              <a:buFontTx/>
              <a:buNone/>
            </a:pPr>
            <a:r>
              <a:rPr lang="fr-FR" altLang="fr-FR" sz="2400" b="0" dirty="0">
                <a:solidFill>
                  <a:schemeClr val="tx2"/>
                </a:solidFill>
              </a:rPr>
              <a:t>	-  durée de validité du CACI : 1 an </a:t>
            </a:r>
          </a:p>
        </p:txBody>
      </p:sp>
      <p:sp>
        <p:nvSpPr>
          <p:cNvPr id="11271" name="Text Box 4">
            <a:extLst>
              <a:ext uri="{FF2B5EF4-FFF2-40B4-BE49-F238E27FC236}">
                <a16:creationId xmlns:a16="http://schemas.microsoft.com/office/drawing/2014/main" id="{C7CA2211-BF88-4A2B-9DF4-0F8595EEE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4" y="3934160"/>
            <a:ext cx="8848725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fr-FR" altLang="fr-FR" sz="2400" dirty="0">
                <a:solidFill>
                  <a:schemeClr val="tx2"/>
                </a:solidFill>
              </a:rPr>
              <a:t>Les autres disciplines :</a:t>
            </a:r>
          </a:p>
          <a:p>
            <a:pPr eaLnBrk="1" hangingPunct="1">
              <a:spcBef>
                <a:spcPts val="600"/>
              </a:spcBef>
              <a:buFontTx/>
              <a:buNone/>
              <a:defRPr/>
            </a:pPr>
            <a:r>
              <a:rPr lang="fr-FR" altLang="fr-FR" sz="2400" dirty="0">
                <a:solidFill>
                  <a:schemeClr val="tx2"/>
                </a:solidFill>
              </a:rPr>
              <a:t>	</a:t>
            </a:r>
            <a:r>
              <a:rPr lang="fr-FR" altLang="fr-FR" sz="2400" b="0" dirty="0">
                <a:solidFill>
                  <a:schemeClr val="tx2"/>
                </a:solidFill>
              </a:rPr>
              <a:t>-  NAV, NEV, Hockey, Tir, Apnée en piscine &lt; 6M</a:t>
            </a:r>
          </a:p>
          <a:p>
            <a:pPr marL="1169988" indent="-360363" eaLnBrk="1" hangingPunct="1">
              <a:spcBef>
                <a:spcPts val="600"/>
              </a:spcBef>
              <a:buFontTx/>
              <a:buNone/>
              <a:defRPr/>
            </a:pPr>
            <a:r>
              <a:rPr lang="fr-FR" altLang="fr-FR" sz="2400" b="0" dirty="0">
                <a:solidFill>
                  <a:schemeClr val="tx2"/>
                </a:solidFill>
              </a:rPr>
              <a:t>  - Durée de validité du CACI : 3 ans, si licence prise sans    	 rupture 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fr-FR" altLang="fr-FR" sz="2400" b="0" dirty="0">
                <a:solidFill>
                  <a:schemeClr val="tx2"/>
                </a:solidFill>
              </a:rPr>
              <a:t>	- Auto-questionnaire à remplir les 2 ans intermédiaires	  	  </a:t>
            </a:r>
            <a:r>
              <a:rPr lang="fr-FR" altLang="fr-FR" sz="1400" dirty="0">
                <a:solidFill>
                  <a:schemeClr val="tx2"/>
                </a:solidFill>
              </a:rPr>
              <a:t>(QS-SPORT </a:t>
            </a:r>
            <a:r>
              <a:rPr lang="fr-FR" altLang="fr-FR" sz="1400" dirty="0" err="1">
                <a:solidFill>
                  <a:schemeClr val="tx2"/>
                </a:solidFill>
              </a:rPr>
              <a:t>Cerfa</a:t>
            </a:r>
            <a:r>
              <a:rPr lang="fr-FR" altLang="fr-FR" sz="1400" dirty="0">
                <a:solidFill>
                  <a:schemeClr val="tx2"/>
                </a:solidFill>
              </a:rPr>
              <a:t> N°15699*01)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78BC84A7-DFC4-43E5-9842-32F344EC04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2291" name="Espace réservé du numéro de diapositive 2">
            <a:extLst>
              <a:ext uri="{FF2B5EF4-FFF2-40B4-BE49-F238E27FC236}">
                <a16:creationId xmlns:a16="http://schemas.microsoft.com/office/drawing/2014/main" id="{45183BA1-3544-42BB-95F9-6DFEEDAFC7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1B3D21F-E179-403C-AB48-557EE833903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Text Box 3">
            <a:extLst>
              <a:ext uri="{FF2B5EF4-FFF2-40B4-BE49-F238E27FC236}">
                <a16:creationId xmlns:a16="http://schemas.microsoft.com/office/drawing/2014/main" id="{B51AD0FA-310D-4E9D-833A-F099A5721C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687513"/>
            <a:ext cx="720090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Décisions votées au CDN du 30/09/2017 :</a:t>
            </a:r>
          </a:p>
        </p:txBody>
      </p:sp>
      <p:sp>
        <p:nvSpPr>
          <p:cNvPr id="12293" name="Text Box 11">
            <a:extLst>
              <a:ext uri="{FF2B5EF4-FFF2-40B4-BE49-F238E27FC236}">
                <a16:creationId xmlns:a16="http://schemas.microsoft.com/office/drawing/2014/main" id="{E6ABE035-8592-4047-8514-FC8A24DA2E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  <p:sp>
        <p:nvSpPr>
          <p:cNvPr id="12294" name="Text Box 4">
            <a:extLst>
              <a:ext uri="{FF2B5EF4-FFF2-40B4-BE49-F238E27FC236}">
                <a16:creationId xmlns:a16="http://schemas.microsoft.com/office/drawing/2014/main" id="{93F6FF47-80FE-4654-B0DD-49C83CE559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8" y="2565400"/>
            <a:ext cx="8386762" cy="406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  <a:defRPr/>
            </a:pPr>
            <a:r>
              <a:rPr lang="fr-FR" altLang="fr-FR" sz="2400" dirty="0">
                <a:solidFill>
                  <a:schemeClr val="tx2"/>
                </a:solidFill>
              </a:rPr>
              <a:t>- Certificat médical établi par TOUT médecin, quelque soit :</a:t>
            </a:r>
          </a:p>
          <a:p>
            <a:pPr algn="just" eaLnBrk="1" hangingPunct="1">
              <a:spcBef>
                <a:spcPts val="600"/>
              </a:spcBef>
              <a:buFontTx/>
              <a:buNone/>
              <a:defRPr/>
            </a:pPr>
            <a:r>
              <a:rPr lang="fr-FR" altLang="fr-FR" sz="2400" dirty="0">
                <a:solidFill>
                  <a:schemeClr val="tx2"/>
                </a:solidFill>
              </a:rPr>
              <a:t>	</a:t>
            </a:r>
            <a:r>
              <a:rPr lang="fr-FR" altLang="fr-FR" sz="2400" b="0" dirty="0">
                <a:solidFill>
                  <a:schemeClr val="tx2"/>
                </a:solidFill>
              </a:rPr>
              <a:t>- le profil du plongeur (adulte, jeune)</a:t>
            </a:r>
          </a:p>
          <a:p>
            <a:pPr eaLnBrk="1" hangingPunct="1">
              <a:spcBef>
                <a:spcPts val="600"/>
              </a:spcBef>
              <a:buFontTx/>
              <a:buNone/>
              <a:defRPr/>
            </a:pPr>
            <a:r>
              <a:rPr lang="fr-FR" altLang="fr-FR" sz="2400" b="0" dirty="0">
                <a:solidFill>
                  <a:schemeClr val="tx2"/>
                </a:solidFill>
              </a:rPr>
              <a:t>	- l’activité (plongée loisir, passage de brevet de plongeur, 	   de brevet d’encadrement)</a:t>
            </a:r>
          </a:p>
          <a:p>
            <a:pPr marL="179388" indent="-179388" eaLnBrk="1" hangingPunct="1">
              <a:spcBef>
                <a:spcPts val="600"/>
              </a:spcBef>
              <a:buFontTx/>
              <a:buNone/>
              <a:defRPr/>
            </a:pPr>
            <a:r>
              <a:rPr lang="fr-FR" altLang="fr-FR" sz="2400" b="0" dirty="0">
                <a:solidFill>
                  <a:schemeClr val="tx2"/>
                </a:solidFill>
              </a:rPr>
              <a:t>- Possibilité d’utiliser le formulaire mis à disposition sur le site de     la Commission Médicale Nationale</a:t>
            </a:r>
          </a:p>
          <a:p>
            <a:pPr marL="179388" indent="-179388" eaLnBrk="1" hangingPunct="1">
              <a:spcBef>
                <a:spcPts val="600"/>
              </a:spcBef>
              <a:buFontTx/>
              <a:buNone/>
              <a:defRPr/>
            </a:pPr>
            <a:endParaRPr lang="fr-FR" altLang="fr-FR" sz="1200" b="0" dirty="0">
              <a:solidFill>
                <a:schemeClr val="tx2"/>
              </a:solidFill>
            </a:endParaRPr>
          </a:p>
          <a:p>
            <a:pPr marL="179388" indent="-179388" eaLnBrk="1" hangingPunct="1">
              <a:spcBef>
                <a:spcPts val="600"/>
              </a:spcBef>
              <a:buFontTx/>
              <a:buNone/>
              <a:defRPr/>
            </a:pPr>
            <a:r>
              <a:rPr lang="fr-FR" altLang="fr-FR" sz="2400" b="0" dirty="0">
                <a:solidFill>
                  <a:schemeClr val="tx2"/>
                </a:solidFill>
              </a:rPr>
              <a:t>- Hors pratique d’une activité (secrétaire, responsable matériel…) : pas nécessité de présenter un CACI pour obtenir la licence</a:t>
            </a:r>
          </a:p>
          <a:p>
            <a:pPr eaLnBrk="1" hangingPunct="1">
              <a:spcBef>
                <a:spcPts val="600"/>
              </a:spcBef>
              <a:buFontTx/>
              <a:buNone/>
              <a:defRPr/>
            </a:pPr>
            <a:r>
              <a:rPr lang="fr-FR" altLang="fr-FR" sz="2400" dirty="0">
                <a:solidFill>
                  <a:schemeClr val="tx2"/>
                </a:solidFill>
              </a:rPr>
              <a:t>	</a:t>
            </a:r>
            <a:endParaRPr lang="fr-FR" altLang="fr-FR" sz="2400" b="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7C512750-A343-4B9B-A536-7320F7EE080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3315" name="Espace réservé du numéro de diapositive 2">
            <a:extLst>
              <a:ext uri="{FF2B5EF4-FFF2-40B4-BE49-F238E27FC236}">
                <a16:creationId xmlns:a16="http://schemas.microsoft.com/office/drawing/2014/main" id="{B256C2E7-1F4F-4DD4-A508-2D04631B5E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1904DBF-7EB1-465B-8B83-359B25ED1E92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Text Box 3">
            <a:extLst>
              <a:ext uri="{FF2B5EF4-FFF2-40B4-BE49-F238E27FC236}">
                <a16:creationId xmlns:a16="http://schemas.microsoft.com/office/drawing/2014/main" id="{E481A83C-F4B5-4600-A3E4-FCEDD24A62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687513"/>
            <a:ext cx="720090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Décisions votées au CDN du 30/09/2017 :</a:t>
            </a:r>
          </a:p>
        </p:txBody>
      </p:sp>
      <p:sp>
        <p:nvSpPr>
          <p:cNvPr id="13317" name="Text Box 11">
            <a:extLst>
              <a:ext uri="{FF2B5EF4-FFF2-40B4-BE49-F238E27FC236}">
                <a16:creationId xmlns:a16="http://schemas.microsoft.com/office/drawing/2014/main" id="{07C5DF3E-74CB-41B1-8742-25632ECA10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  <p:sp>
        <p:nvSpPr>
          <p:cNvPr id="13318" name="Text Box 4">
            <a:extLst>
              <a:ext uri="{FF2B5EF4-FFF2-40B4-BE49-F238E27FC236}">
                <a16:creationId xmlns:a16="http://schemas.microsoft.com/office/drawing/2014/main" id="{4F3380C6-6E12-4AF0-9E80-FBAAE09A15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038" y="2492375"/>
            <a:ext cx="8386762" cy="417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Durée de validité du CACI :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	</a:t>
            </a:r>
            <a:r>
              <a:rPr lang="fr-FR" altLang="fr-FR" sz="2400" b="0">
                <a:solidFill>
                  <a:schemeClr val="tx2"/>
                </a:solidFill>
              </a:rPr>
              <a:t>-  pour les disciplines dites à contraintes particulières : 	   moins d’un an au moment de la pratique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	-  pour les autres disciplines : 3 ans, avec la documentation 	   d’un questionnaire (en cours d’élaboration) pour le 	   renouvellement de la licence 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endParaRPr lang="fr-FR" altLang="fr-FR" sz="2400" b="0">
              <a:solidFill>
                <a:schemeClr val="tx2"/>
              </a:solidFill>
            </a:endParaRP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Délivrance de la licence :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	- Nécessité de fournir le CACI (date de celui-ci mentionnée 	  sur la licence)	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391A42E6-FE63-40FF-98A4-DBCC4AC6F2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4339" name="Espace réservé du numéro de diapositive 2">
            <a:extLst>
              <a:ext uri="{FF2B5EF4-FFF2-40B4-BE49-F238E27FC236}">
                <a16:creationId xmlns:a16="http://schemas.microsoft.com/office/drawing/2014/main" id="{47695809-E6FB-40A1-B0E3-6A967627C4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C925525-2C69-4D25-88A7-A2D11B8C8817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Text Box 3">
            <a:extLst>
              <a:ext uri="{FF2B5EF4-FFF2-40B4-BE49-F238E27FC236}">
                <a16:creationId xmlns:a16="http://schemas.microsoft.com/office/drawing/2014/main" id="{32B24209-CA25-4D05-883E-6AB70D6C8D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687513"/>
            <a:ext cx="7200900" cy="52387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Cas particuliers :</a:t>
            </a:r>
          </a:p>
        </p:txBody>
      </p:sp>
      <p:sp>
        <p:nvSpPr>
          <p:cNvPr id="14341" name="Text Box 11">
            <a:extLst>
              <a:ext uri="{FF2B5EF4-FFF2-40B4-BE49-F238E27FC236}">
                <a16:creationId xmlns:a16="http://schemas.microsoft.com/office/drawing/2014/main" id="{CF936399-038D-489B-8549-8D9071853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  <p:sp>
        <p:nvSpPr>
          <p:cNvPr id="14342" name="Text Box 4">
            <a:extLst>
              <a:ext uri="{FF2B5EF4-FFF2-40B4-BE49-F238E27FC236}">
                <a16:creationId xmlns:a16="http://schemas.microsoft.com/office/drawing/2014/main" id="{3519BB4C-F6BA-4D41-9B76-1F7E59B49D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75" y="2298700"/>
            <a:ext cx="838835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Cas du licencié pratiquant une activité non soumise aux contraintes particulières qui décide ultérieurement de pratiquer la plongée en scaphandre ou l’apnée &gt; 6M :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	=&gt; Il devra présenter un CACI de moins d’un an pour la 	      pratique de la discipline de son choix</a:t>
            </a:r>
            <a:r>
              <a:rPr lang="fr-FR" altLang="fr-FR" sz="2400">
                <a:solidFill>
                  <a:schemeClr val="tx2"/>
                </a:solidFill>
              </a:rPr>
              <a:t>	</a:t>
            </a:r>
            <a:endParaRPr lang="fr-FR" altLang="fr-FR" sz="2400" b="0">
              <a:solidFill>
                <a:schemeClr val="tx2"/>
              </a:solidFill>
            </a:endParaRPr>
          </a:p>
        </p:txBody>
      </p:sp>
      <p:sp>
        <p:nvSpPr>
          <p:cNvPr id="14343" name="Text Box 4">
            <a:extLst>
              <a:ext uri="{FF2B5EF4-FFF2-40B4-BE49-F238E27FC236}">
                <a16:creationId xmlns:a16="http://schemas.microsoft.com/office/drawing/2014/main" id="{C98670FA-AF5A-4549-815F-77E4015158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7675" y="4429125"/>
            <a:ext cx="8388350" cy="2093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Reprise de l’activité après un accident de plongée :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	=&gt; Avis favorable du Président de la Commission 		      Médicale Régionale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	=&gt; Fournir un certificat médical d’un médecin spécialisé</a:t>
            </a:r>
            <a:r>
              <a:rPr lang="fr-FR" altLang="fr-FR" sz="2400">
                <a:solidFill>
                  <a:schemeClr val="tx2"/>
                </a:solidFill>
              </a:rPr>
              <a:t>	</a:t>
            </a:r>
            <a:endParaRPr lang="fr-FR" altLang="fr-FR" sz="2400" b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4112D550-438A-4341-A3C2-2A2788819F7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5363" name="Espace réservé du numéro de diapositive 2">
            <a:extLst>
              <a:ext uri="{FF2B5EF4-FFF2-40B4-BE49-F238E27FC236}">
                <a16:creationId xmlns:a16="http://schemas.microsoft.com/office/drawing/2014/main" id="{C041284D-003B-4C6A-8315-A8070F909D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32E4A53-B621-4135-9F9B-DECF8993775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Text Box 3">
            <a:extLst>
              <a:ext uri="{FF2B5EF4-FFF2-40B4-BE49-F238E27FC236}">
                <a16:creationId xmlns:a16="http://schemas.microsoft.com/office/drawing/2014/main" id="{E1BB374D-2AE1-435D-BA77-DD3DFABB0B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628775"/>
            <a:ext cx="446405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Qualifications des médecins:</a:t>
            </a:r>
          </a:p>
        </p:txBody>
      </p:sp>
      <p:sp>
        <p:nvSpPr>
          <p:cNvPr id="15365" name="Text Box 4">
            <a:extLst>
              <a:ext uri="{FF2B5EF4-FFF2-40B4-BE49-F238E27FC236}">
                <a16:creationId xmlns:a16="http://schemas.microsoft.com/office/drawing/2014/main" id="{1DEBBAC9-5F91-464F-9E51-69C49470CF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2852738"/>
            <a:ext cx="38163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Médecins spécialisés:</a:t>
            </a:r>
          </a:p>
        </p:txBody>
      </p:sp>
      <p:sp>
        <p:nvSpPr>
          <p:cNvPr id="15366" name="Text Box 6">
            <a:extLst>
              <a:ext uri="{FF2B5EF4-FFF2-40B4-BE49-F238E27FC236}">
                <a16:creationId xmlns:a16="http://schemas.microsoft.com/office/drawing/2014/main" id="{AF5DA8ED-DDD4-4D61-8F4A-3F2C928289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789363"/>
            <a:ext cx="8497887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Médecin fédéral,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Médecin titulaire du CES médecine du sport,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Diplôme universitaire de médecine de plongée ou professionnelle ou subaquatique ou subaquatique hyperbare</a:t>
            </a:r>
          </a:p>
        </p:txBody>
      </p:sp>
      <p:sp>
        <p:nvSpPr>
          <p:cNvPr id="15367" name="Text Box 9">
            <a:extLst>
              <a:ext uri="{FF2B5EF4-FFF2-40B4-BE49-F238E27FC236}">
                <a16:creationId xmlns:a16="http://schemas.microsoft.com/office/drawing/2014/main" id="{95D3636A-1186-4205-B46B-B46F436E25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3084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Le contrôle médical</a:t>
            </a:r>
          </a:p>
        </p:txBody>
      </p:sp>
      <p:sp>
        <p:nvSpPr>
          <p:cNvPr id="15368" name="Flèche courbée vers la droite 8">
            <a:extLst>
              <a:ext uri="{FF2B5EF4-FFF2-40B4-BE49-F238E27FC236}">
                <a16:creationId xmlns:a16="http://schemas.microsoft.com/office/drawing/2014/main" id="{0B89AA50-549E-4994-97C2-FBB36E845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2349500"/>
            <a:ext cx="731838" cy="1008063"/>
          </a:xfrm>
          <a:prstGeom prst="curvedRightArrow">
            <a:avLst>
              <a:gd name="adj1" fmla="val 20713"/>
              <a:gd name="adj2" fmla="val 41425"/>
              <a:gd name="adj3" fmla="val 25000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leu électrique">
  <a:themeElements>
    <a:clrScheme name="Bleu électriqu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Bleu électriqu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eu électriqu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u électriqu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u électriqu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Designs\Bleu électrique.pot</Template>
  <TotalTime>1029</TotalTime>
  <Words>389</Words>
  <Application>Microsoft Office PowerPoint</Application>
  <PresentationFormat>Affichage à l'écran (4:3)</PresentationFormat>
  <Paragraphs>88</Paragraphs>
  <Slides>11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Comic Sans MS</vt:lpstr>
      <vt:lpstr>Times New Roman</vt:lpstr>
      <vt:lpstr>Wingdings</vt:lpstr>
      <vt:lpstr>Masque Codep 92</vt:lpstr>
      <vt:lpstr>2_Bleu électrique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stage initial</dc:title>
  <dc:creator>Patrick</dc:creator>
  <cp:lastModifiedBy>CORBEL Brigitte</cp:lastModifiedBy>
  <cp:revision>84</cp:revision>
  <dcterms:created xsi:type="dcterms:W3CDTF">2001-05-06T13:33:23Z</dcterms:created>
  <dcterms:modified xsi:type="dcterms:W3CDTF">2018-10-15T14:22:04Z</dcterms:modified>
</cp:coreProperties>
</file>