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40" r:id="rId2"/>
  </p:sldMasterIdLst>
  <p:notesMasterIdLst>
    <p:notesMasterId r:id="rId15"/>
  </p:notesMasterIdLst>
  <p:handoutMasterIdLst>
    <p:handoutMasterId r:id="rId16"/>
  </p:handoutMasterIdLst>
  <p:sldIdLst>
    <p:sldId id="264" r:id="rId3"/>
    <p:sldId id="272" r:id="rId4"/>
    <p:sldId id="265" r:id="rId5"/>
    <p:sldId id="273" r:id="rId6"/>
    <p:sldId id="274" r:id="rId7"/>
    <p:sldId id="266" r:id="rId8"/>
    <p:sldId id="267" r:id="rId9"/>
    <p:sldId id="268" r:id="rId10"/>
    <p:sldId id="269" r:id="rId11"/>
    <p:sldId id="270" r:id="rId12"/>
    <p:sldId id="271" r:id="rId13"/>
    <p:sldId id="275" r:id="rId1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CC"/>
    <a:srgbClr val="00CC00"/>
    <a:srgbClr val="00B4B0"/>
    <a:srgbClr val="002322"/>
    <a:srgbClr val="00CC99"/>
    <a:srgbClr val="33CC33"/>
    <a:srgbClr val="FF66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9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38E60499-3FD7-4ABF-BE06-A40F1E7CEFA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B6B13ABD-9836-46BA-8A8C-677FDCC3566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EA762DC6-AC7F-4893-920F-4430F06B2DE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8BA2B984-1E1E-4729-811C-B7E0B5CA78C4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D66A7B76-760F-4715-AD79-167BCA93985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FEE95731-C614-4DBC-A1D3-DDE3022300F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D1A32203-3034-43CE-8612-AFCF52C8DFE2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BE6218F7-B024-4F04-A2FC-EBEB0462FA4A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D6EE2F41-08E9-4CE3-B117-7C2AE2B6CA5A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304BD036-629C-4392-A4C5-3952BDB3463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87149CB6-3E9F-4FBD-9AF4-7148370EADF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BF640483-6A7E-4029-B6A8-18B814D3F53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FF79D5BD-9EE0-4FAA-94D4-3CFA6860D23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36E00FF0-7EC5-4E13-AEAB-7B2E37CABD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CA598CB1-04A6-42A2-A5D3-1E4F7A176D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29E3889F-09C3-49F5-8B95-788E9E0FABB9}" type="slidenum">
              <a:rPr lang="fr-FR" altLang="fr-FR" sz="1200" b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e l'image des diapositives 1">
            <a:extLst>
              <a:ext uri="{FF2B5EF4-FFF2-40B4-BE49-F238E27FC236}">
                <a16:creationId xmlns:a16="http://schemas.microsoft.com/office/drawing/2014/main" id="{FC5C54AD-6765-47C3-A4B8-0B21C22B061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Espace réservé des notes 2">
            <a:extLst>
              <a:ext uri="{FF2B5EF4-FFF2-40B4-BE49-F238E27FC236}">
                <a16:creationId xmlns:a16="http://schemas.microsoft.com/office/drawing/2014/main" id="{F4281BF6-ABB3-457B-8D4A-A32185EEB4A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fr-FR" altLang="fr-FR"/>
              <a:t>Les ATP</a:t>
            </a:r>
          </a:p>
        </p:txBody>
      </p:sp>
      <p:sp>
        <p:nvSpPr>
          <p:cNvPr id="11268" name="Espace réservé du numéro de diapositive 3">
            <a:extLst>
              <a:ext uri="{FF2B5EF4-FFF2-40B4-BE49-F238E27FC236}">
                <a16:creationId xmlns:a16="http://schemas.microsoft.com/office/drawing/2014/main" id="{64F12D2F-5D74-441B-A2C9-B1A9CBB7CC4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04D979F9-E611-4A54-9E04-A8ECB845DFFD}" type="slidenum">
              <a:rPr lang="fr-FR" altLang="fr-FR" sz="1200" b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4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2BFBB63-81BD-407D-A572-4AC3194F62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0BA7C13-C497-4794-8D59-01B3335C72D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054D71-3407-47EF-BAF5-7F767D011D0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15869208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F610029-9DE4-40B6-B3DA-36C933665B5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DB74CC7-474A-41C1-B75B-B2D540D3436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6C11B-A9C2-4238-A2F0-499791A4098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43377657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F40A308-D721-41DF-A7D5-C07090B4FFF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BD48643-5A17-4BE1-832C-9CA262A3BF0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C95C6-E912-4A14-9D98-4494A3AE2EF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59002218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E27FD5AB-C5C1-42E7-B5D7-440B5EA31718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B05379F1-4264-4085-BF1C-BD3743E9B319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F96EF5A3-5142-413B-8434-064C5E393C4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D44B1B80-6C5F-49B8-9B96-A8BDA4093E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F4A87E-7872-4BA5-8B35-F135ACDAEE6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5050181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AAD0AC0-EE1D-4853-A215-58BDA62994D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C54AC20E-205A-4DCF-8B9E-2CB37868DB9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5271C-98C7-46FA-8348-38194663806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569458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93A3F7C-0FA6-40FF-9633-C365905D07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FD71AAA-1EEA-4BD9-9CB8-ED1964AD57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96F0B-9FB7-4CCD-A1B6-94A43A24B27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18192532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FCA417-4056-4D7D-9070-503EB9A5B9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825E4D4-F630-495D-B4E3-CBA968D32E1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CC8A5-418C-41A9-A2C1-AF61AC96D6F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63936553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48FABE65-BF89-45E3-BA4C-3B789424DD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076DE08-D1A7-4AD3-BEAC-84A375BD7D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FFAA5-6FF7-44FA-8E3B-42DBFB24E31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6952075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5A944204-17B0-42A1-AE2B-0D6FC37BB17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B31662A6-D1C0-4221-B400-82A6E270625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22D36-81DF-4A2D-B530-C313C7E9879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6675436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52C71566-439A-4DC3-96DC-EA35908D5F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26B33EB5-893B-4C4C-8F10-06E395AFCA9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0DDE6E-A1B8-445B-AFF8-30A9A126C44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9158739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99A92BF-CB50-4FD5-881E-D0FFB9081D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86687F9-83FA-4FD1-BBAE-0AFDCECF0AA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9830C-6011-492D-B23A-2EABD9DDFA5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497978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CDA045-D217-49A0-BF99-BB8AB36F1E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80E42C0-0B6C-4945-9077-6B17462772F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55D6B-EC27-4971-BE40-63D7E033DB3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0161067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CCA3FA21-AD22-4A87-B6EE-FE90EAB3F0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8B28FFE8-5A07-4FBF-95E2-48AB3BD227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Espace réservé du titre 1">
            <a:extLst>
              <a:ext uri="{FF2B5EF4-FFF2-40B4-BE49-F238E27FC236}">
                <a16:creationId xmlns:a16="http://schemas.microsoft.com/office/drawing/2014/main" id="{73986444-CA34-4136-B6CB-A7BA047D2C4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30725" name="Espace réservé du texte 2">
            <a:extLst>
              <a:ext uri="{FF2B5EF4-FFF2-40B4-BE49-F238E27FC236}">
                <a16:creationId xmlns:a16="http://schemas.microsoft.com/office/drawing/2014/main" id="{DE557404-0E5A-456D-8B1A-78FAC67C4B2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069F9227-5E75-4732-914E-C3987F8832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0727" name="Rectangle 7">
            <a:extLst>
              <a:ext uri="{FF2B5EF4-FFF2-40B4-BE49-F238E27FC236}">
                <a16:creationId xmlns:a16="http://schemas.microsoft.com/office/drawing/2014/main" id="{E9D96A6D-C1ED-41CC-ACED-A7365D8DB47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FC49EC61-D1EE-4E69-96F4-D5875B8295C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07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07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07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07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07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  <p:bldP spid="30725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072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072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072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072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07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E57033BA-691F-43BE-959B-FFF1AEBB0D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0FBC27D9-1B0A-4D43-9ED0-197ED9C9019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7" name="Rectangle 1060">
            <a:extLst>
              <a:ext uri="{FF2B5EF4-FFF2-40B4-BE49-F238E27FC236}">
                <a16:creationId xmlns:a16="http://schemas.microsoft.com/office/drawing/2014/main" id="{C409A589-6E86-49D9-B43E-66D77B1E53B3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1061">
            <a:extLst>
              <a:ext uri="{FF2B5EF4-FFF2-40B4-BE49-F238E27FC236}">
                <a16:creationId xmlns:a16="http://schemas.microsoft.com/office/drawing/2014/main" id="{44152DF1-8B5E-499D-8991-B11548807DF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" name="Rectangle 1062">
            <a:extLst>
              <a:ext uri="{FF2B5EF4-FFF2-40B4-BE49-F238E27FC236}">
                <a16:creationId xmlns:a16="http://schemas.microsoft.com/office/drawing/2014/main" id="{080009BA-EAF2-4A95-A3A5-F1943FF45F3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905D776-9B89-4720-B00D-92DB38AFF2A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7C04D584-B44C-4B4C-8194-2C78EB7370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4CADF278-7697-4EC5-831A-197EC2A70C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39FE7B2-16F2-472C-9732-FBEDBE93B89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2017F9BC-B224-4746-931C-E3F0AAF712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636838"/>
            <a:ext cx="53673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Assurances et Plongée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F0193F0B-632C-46A6-8B7E-55F2D54E7B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6DD1942A-10A0-4BB2-95F9-44A76A08A2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659781-D64C-48B2-B9B1-581B10052B82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Text Box 2">
            <a:extLst>
              <a:ext uri="{FF2B5EF4-FFF2-40B4-BE49-F238E27FC236}">
                <a16:creationId xmlns:a16="http://schemas.microsoft.com/office/drawing/2014/main" id="{183E62B2-E0E7-49EA-83D3-075128B984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757363"/>
            <a:ext cx="648017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Assurance Fédérale </a:t>
            </a:r>
            <a:r>
              <a:rPr lang="fr-FR" altLang="fr-FR" sz="2400">
                <a:solidFill>
                  <a:schemeClr val="bg1"/>
                </a:solidFill>
              </a:rPr>
              <a:t>(Contrat n°: 1332574705)</a:t>
            </a:r>
            <a:endParaRPr lang="fr-FR" altLang="fr-FR" sz="2800" u="sng">
              <a:solidFill>
                <a:schemeClr val="bg1"/>
              </a:solidFill>
            </a:endParaRPr>
          </a:p>
        </p:txBody>
      </p:sp>
      <p:sp>
        <p:nvSpPr>
          <p:cNvPr id="17413" name="Text Box 8">
            <a:extLst>
              <a:ext uri="{FF2B5EF4-FFF2-40B4-BE49-F238E27FC236}">
                <a16:creationId xmlns:a16="http://schemas.microsoft.com/office/drawing/2014/main" id="{5D6E81AD-8C1F-4F16-B510-58002E6945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852738"/>
            <a:ext cx="3024187" cy="228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3600">
                <a:solidFill>
                  <a:schemeClr val="tx2"/>
                </a:solidFill>
              </a:rPr>
              <a:t>AXA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Cabinet LAFONT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2 rue du Moulinas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66330  Cabestany</a:t>
            </a:r>
          </a:p>
        </p:txBody>
      </p:sp>
      <p:sp>
        <p:nvSpPr>
          <p:cNvPr id="17414" name="Text Box 12">
            <a:extLst>
              <a:ext uri="{FF2B5EF4-FFF2-40B4-BE49-F238E27FC236}">
                <a16:creationId xmlns:a16="http://schemas.microsoft.com/office/drawing/2014/main" id="{D89971AB-7793-4010-89D7-7185A38D2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2997200"/>
            <a:ext cx="4860925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Tél. : 04 68 35 22 26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Fax : 04 68 35 11 05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contact@cabinet-lafont-ffessm.com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www.cabinet-lafont.com</a:t>
            </a:r>
          </a:p>
        </p:txBody>
      </p:sp>
      <p:sp>
        <p:nvSpPr>
          <p:cNvPr id="17415" name="Text Box 16">
            <a:extLst>
              <a:ext uri="{FF2B5EF4-FFF2-40B4-BE49-F238E27FC236}">
                <a16:creationId xmlns:a16="http://schemas.microsoft.com/office/drawing/2014/main" id="{4B2081E0-3900-4727-BE74-B8EAF336A9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5589588"/>
            <a:ext cx="5903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Informations figurant à l’arrière de la licence</a:t>
            </a:r>
          </a:p>
        </p:txBody>
      </p:sp>
      <p:sp>
        <p:nvSpPr>
          <p:cNvPr id="17416" name="Text Box 10">
            <a:extLst>
              <a:ext uri="{FF2B5EF4-FFF2-40B4-BE49-F238E27FC236}">
                <a16:creationId xmlns:a16="http://schemas.microsoft.com/office/drawing/2014/main" id="{A8E9B603-05BD-4200-A597-2331E27105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508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9FA9C5C6-2413-4E74-A256-C2E4FF258E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5CE2D995-619E-4C50-827B-291C3F9CA9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49B6B85-CA6B-4803-9275-B095112C61A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Text Box 2">
            <a:extLst>
              <a:ext uri="{FF2B5EF4-FFF2-40B4-BE49-F238E27FC236}">
                <a16:creationId xmlns:a16="http://schemas.microsoft.com/office/drawing/2014/main" id="{2F50F176-C608-4191-94D3-93B842085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773238"/>
            <a:ext cx="29527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Autres assurances</a:t>
            </a:r>
          </a:p>
        </p:txBody>
      </p:sp>
      <p:sp>
        <p:nvSpPr>
          <p:cNvPr id="18437" name="Text Box 6">
            <a:extLst>
              <a:ext uri="{FF2B5EF4-FFF2-40B4-BE49-F238E27FC236}">
                <a16:creationId xmlns:a16="http://schemas.microsoft.com/office/drawing/2014/main" id="{DE1A30BA-6DAF-4BE8-A4DA-0FA1B23369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708275"/>
            <a:ext cx="78486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Possibilité d’avoir une assurance complémentaire individuelle assistance </a:t>
            </a:r>
            <a:r>
              <a:rPr lang="fr-FR" altLang="fr-FR" sz="2400" u="sng">
                <a:solidFill>
                  <a:schemeClr val="tx2"/>
                </a:solidFill>
              </a:rPr>
              <a:t>autre</a:t>
            </a:r>
            <a:r>
              <a:rPr lang="fr-FR" altLang="fr-FR" sz="2400">
                <a:solidFill>
                  <a:schemeClr val="tx2"/>
                </a:solidFill>
              </a:rPr>
              <a:t> que celles proposées par la FFESSM</a:t>
            </a:r>
          </a:p>
        </p:txBody>
      </p:sp>
      <p:sp>
        <p:nvSpPr>
          <p:cNvPr id="18438" name="Text Box 7">
            <a:extLst>
              <a:ext uri="{FF2B5EF4-FFF2-40B4-BE49-F238E27FC236}">
                <a16:creationId xmlns:a16="http://schemas.microsoft.com/office/drawing/2014/main" id="{9A8DCF09-A081-4B86-9878-A6E6EC5B59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4581525"/>
            <a:ext cx="6767513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Vérification des garanties dans le contrat (plongée considérée comme une activité à haut risque)</a:t>
            </a:r>
          </a:p>
        </p:txBody>
      </p:sp>
      <p:sp>
        <p:nvSpPr>
          <p:cNvPr id="18439" name="AutoShape 8">
            <a:extLst>
              <a:ext uri="{FF2B5EF4-FFF2-40B4-BE49-F238E27FC236}">
                <a16:creationId xmlns:a16="http://schemas.microsoft.com/office/drawing/2014/main" id="{0009EDB1-C074-47CF-AC52-60B9CE6D54D7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809625" y="4814888"/>
            <a:ext cx="827088" cy="792162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0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0" name="Text Box 9">
            <a:extLst>
              <a:ext uri="{FF2B5EF4-FFF2-40B4-BE49-F238E27FC236}">
                <a16:creationId xmlns:a16="http://schemas.microsoft.com/office/drawing/2014/main" id="{F64A8ADD-038A-4CAE-9271-C356E7E171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609F8339-D2F1-4457-8427-7EA5D5B550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9459" name="Espace réservé du numéro de diapositive 2">
            <a:extLst>
              <a:ext uri="{FF2B5EF4-FFF2-40B4-BE49-F238E27FC236}">
                <a16:creationId xmlns:a16="http://schemas.microsoft.com/office/drawing/2014/main" id="{6E888F23-CB88-4936-9D58-EA8209FEF1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539A90A-27AE-4FA0-9BC6-9AEC439DDE8E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Text Box 5">
            <a:extLst>
              <a:ext uri="{FF2B5EF4-FFF2-40B4-BE49-F238E27FC236}">
                <a16:creationId xmlns:a16="http://schemas.microsoft.com/office/drawing/2014/main" id="{6997E5FB-FD3E-4647-B0C8-187D43B5C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445829C8-DDD1-43F2-AADD-ECF03C116AF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C1DAFB49-4BC2-46CE-BFAB-029212424B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2872FF-0E6E-452E-A906-15F28127E93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D640E56F-2424-4D17-AF81-C1459D22F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773238"/>
            <a:ext cx="518477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Code du sport (partie législative)</a:t>
            </a:r>
          </a:p>
        </p:txBody>
      </p:sp>
      <p:sp>
        <p:nvSpPr>
          <p:cNvPr id="8197" name="Text Box 4">
            <a:extLst>
              <a:ext uri="{FF2B5EF4-FFF2-40B4-BE49-F238E27FC236}">
                <a16:creationId xmlns:a16="http://schemas.microsoft.com/office/drawing/2014/main" id="{85A55966-A030-4420-8E98-73A92AA315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3573463"/>
            <a:ext cx="6911975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u="sng">
                <a:solidFill>
                  <a:schemeClr val="tx2"/>
                </a:solidFill>
              </a:rPr>
              <a:t>Obligation</a:t>
            </a:r>
            <a:r>
              <a:rPr lang="fr-FR" altLang="fr-FR" sz="2800">
                <a:solidFill>
                  <a:schemeClr val="tx2"/>
                </a:solidFill>
              </a:rPr>
              <a:t> d’avoir une assurance pour la pratique d’une activité sportive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(articles L321-1 et suivants)</a:t>
            </a:r>
          </a:p>
        </p:txBody>
      </p:sp>
      <p:sp>
        <p:nvSpPr>
          <p:cNvPr id="8198" name="Flèche courbée vers la droite 6">
            <a:extLst>
              <a:ext uri="{FF2B5EF4-FFF2-40B4-BE49-F238E27FC236}">
                <a16:creationId xmlns:a16="http://schemas.microsoft.com/office/drawing/2014/main" id="{CB4AF1F2-3BF6-47CD-836E-2B376CEB6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852738"/>
            <a:ext cx="731838" cy="1584325"/>
          </a:xfrm>
          <a:prstGeom prst="curvedRightArrow">
            <a:avLst>
              <a:gd name="adj1" fmla="val 24986"/>
              <a:gd name="adj2" fmla="val 49982"/>
              <a:gd name="adj3" fmla="val 25000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8199" name="Text Box 8">
            <a:extLst>
              <a:ext uri="{FF2B5EF4-FFF2-40B4-BE49-F238E27FC236}">
                <a16:creationId xmlns:a16="http://schemas.microsoft.com/office/drawing/2014/main" id="{E6D680F0-70C9-4C2E-86A3-2279B649B6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D95E3612-5B50-47F5-83B6-734DF93F1E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11D10002-CBFF-45DE-ABD4-8C62676D0E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8A30055-7F24-4723-A5A5-99D27818424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14">
            <a:extLst>
              <a:ext uri="{FF2B5EF4-FFF2-40B4-BE49-F238E27FC236}">
                <a16:creationId xmlns:a16="http://schemas.microsoft.com/office/drawing/2014/main" id="{208ABA42-D2C9-4AB5-A4B7-726E2D86A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73238"/>
            <a:ext cx="31686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Assurance Fédérale</a:t>
            </a:r>
          </a:p>
        </p:txBody>
      </p:sp>
      <p:sp>
        <p:nvSpPr>
          <p:cNvPr id="9221" name="Text Box 15">
            <a:extLst>
              <a:ext uri="{FF2B5EF4-FFF2-40B4-BE49-F238E27FC236}">
                <a16:creationId xmlns:a16="http://schemas.microsoft.com/office/drawing/2014/main" id="{8152414C-1420-4739-8574-793B46184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3068638"/>
            <a:ext cx="8280400" cy="264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fr-FR" altLang="fr-FR" sz="2800">
                <a:solidFill>
                  <a:schemeClr val="tx1"/>
                </a:solidFill>
              </a:rPr>
              <a:t>	</a:t>
            </a:r>
            <a:r>
              <a:rPr lang="fr-FR" altLang="fr-FR" sz="2400">
                <a:solidFill>
                  <a:schemeClr val="tx2"/>
                </a:solidFill>
              </a:rPr>
              <a:t>Souscrite automatiquement par le fait d’avoir une 	licence  (nb : 7% du prix de la licence dédié à l’assurance)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endParaRPr lang="fr-FR" altLang="fr-FR" sz="90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fr-FR" altLang="fr-FR" sz="2800">
                <a:solidFill>
                  <a:schemeClr val="tx2"/>
                </a:solidFill>
              </a:rPr>
              <a:t>Validité :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fr-FR" altLang="fr-FR" sz="2400">
                <a:solidFill>
                  <a:schemeClr val="tx2"/>
                </a:solidFill>
              </a:rPr>
              <a:t>Du 15 septembre au 31 décembre de l’année suivante, soit 15 mois et demi.</a:t>
            </a:r>
          </a:p>
        </p:txBody>
      </p:sp>
      <p:sp>
        <p:nvSpPr>
          <p:cNvPr id="9222" name="Flèche courbée vers la droite 6">
            <a:extLst>
              <a:ext uri="{FF2B5EF4-FFF2-40B4-BE49-F238E27FC236}">
                <a16:creationId xmlns:a16="http://schemas.microsoft.com/office/drawing/2014/main" id="{6B90B775-12DC-4CE8-8AB6-B7B5D2B524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708275"/>
            <a:ext cx="647700" cy="1081088"/>
          </a:xfrm>
          <a:prstGeom prst="curvedRightArrow">
            <a:avLst>
              <a:gd name="adj1" fmla="val 26652"/>
              <a:gd name="adj2" fmla="val 53311"/>
              <a:gd name="adj3" fmla="val 25000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3" name="Text Box 9">
            <a:extLst>
              <a:ext uri="{FF2B5EF4-FFF2-40B4-BE49-F238E27FC236}">
                <a16:creationId xmlns:a16="http://schemas.microsoft.com/office/drawing/2014/main" id="{D8A468B2-81D7-4D19-BD65-3D3FF1155F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036F53D8-CC4E-424F-AE77-A2783FB30E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2440DC60-5C15-40DD-8B68-B9174999D0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CAAD2D9-2991-4AEF-9699-22084871D58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14">
            <a:extLst>
              <a:ext uri="{FF2B5EF4-FFF2-40B4-BE49-F238E27FC236}">
                <a16:creationId xmlns:a16="http://schemas.microsoft.com/office/drawing/2014/main" id="{A4BAAE09-528E-4608-96CC-95B7425C0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14500"/>
            <a:ext cx="3960813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Exceptions à l’assurance</a:t>
            </a:r>
          </a:p>
        </p:txBody>
      </p:sp>
      <p:sp>
        <p:nvSpPr>
          <p:cNvPr id="10245" name="Rectangle 1">
            <a:extLst>
              <a:ext uri="{FF2B5EF4-FFF2-40B4-BE49-F238E27FC236}">
                <a16:creationId xmlns:a16="http://schemas.microsoft.com/office/drawing/2014/main" id="{4EB4F37A-DC27-4D06-A55F-B6A08DB593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2997200"/>
            <a:ext cx="7920037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tx1"/>
              </a:buClr>
              <a:buSzPct val="75000"/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  le Baptême </a:t>
            </a:r>
          </a:p>
          <a:p>
            <a:pPr>
              <a:buClr>
                <a:schemeClr val="tx1"/>
              </a:buClr>
              <a:buSzPct val="75000"/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           le Pack Découverte </a:t>
            </a:r>
          </a:p>
          <a:p>
            <a:pPr>
              <a:buClr>
                <a:schemeClr val="tx1"/>
              </a:buClr>
              <a:buSzPct val="75000"/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                       le Pack Rando subaquatique</a:t>
            </a:r>
          </a:p>
          <a:p>
            <a:pPr>
              <a:buClr>
                <a:schemeClr val="tx1"/>
              </a:buClr>
              <a:buSzPct val="75000"/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                               le plongeur 1ère étoile de mer</a:t>
            </a:r>
          </a:p>
        </p:txBody>
      </p:sp>
      <p:sp>
        <p:nvSpPr>
          <p:cNvPr id="10246" name="Flèche droite 8">
            <a:extLst>
              <a:ext uri="{FF2B5EF4-FFF2-40B4-BE49-F238E27FC236}">
                <a16:creationId xmlns:a16="http://schemas.microsoft.com/office/drawing/2014/main" id="{1B7F4A9D-E477-4A2F-BD08-EDCA1A2E38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141663"/>
            <a:ext cx="865188" cy="268287"/>
          </a:xfrm>
          <a:prstGeom prst="rightArrow">
            <a:avLst>
              <a:gd name="adj1" fmla="val 50000"/>
              <a:gd name="adj2" fmla="val 50120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7" name="Flèche droite 9">
            <a:extLst>
              <a:ext uri="{FF2B5EF4-FFF2-40B4-BE49-F238E27FC236}">
                <a16:creationId xmlns:a16="http://schemas.microsoft.com/office/drawing/2014/main" id="{F8D1D2E0-F78E-42C9-B680-FABF279486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644900"/>
            <a:ext cx="865187" cy="268288"/>
          </a:xfrm>
          <a:prstGeom prst="rightArrow">
            <a:avLst>
              <a:gd name="adj1" fmla="val 50000"/>
              <a:gd name="adj2" fmla="val 50119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8" name="Flèche droite 10">
            <a:extLst>
              <a:ext uri="{FF2B5EF4-FFF2-40B4-BE49-F238E27FC236}">
                <a16:creationId xmlns:a16="http://schemas.microsoft.com/office/drawing/2014/main" id="{62829A86-1B03-4EAD-B995-2AFA244428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4221163"/>
            <a:ext cx="863600" cy="268287"/>
          </a:xfrm>
          <a:prstGeom prst="rightArrow">
            <a:avLst>
              <a:gd name="adj1" fmla="val 50000"/>
              <a:gd name="adj2" fmla="val 50028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9" name="Flèche droite 11">
            <a:extLst>
              <a:ext uri="{FF2B5EF4-FFF2-40B4-BE49-F238E27FC236}">
                <a16:creationId xmlns:a16="http://schemas.microsoft.com/office/drawing/2014/main" id="{B035B99C-5B90-4D40-B021-49145F50B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4724400"/>
            <a:ext cx="863600" cy="269875"/>
          </a:xfrm>
          <a:prstGeom prst="rightArrow">
            <a:avLst>
              <a:gd name="adj1" fmla="val 50000"/>
              <a:gd name="adj2" fmla="val 49733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50" name="Text Box 11">
            <a:extLst>
              <a:ext uri="{FF2B5EF4-FFF2-40B4-BE49-F238E27FC236}">
                <a16:creationId xmlns:a16="http://schemas.microsoft.com/office/drawing/2014/main" id="{0F9305A9-BCE9-45C0-B2E3-4C0C51DF8C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734A3693-0867-494A-9F82-5781022275A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DFDE73FC-0F96-40D1-9368-BA8B31A2E1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CCE32A0-655B-4716-8E25-827C2029F12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1">
            <a:extLst>
              <a:ext uri="{FF2B5EF4-FFF2-40B4-BE49-F238E27FC236}">
                <a16:creationId xmlns:a16="http://schemas.microsoft.com/office/drawing/2014/main" id="{05094C02-C9A8-4168-8695-30D1998C9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3429000"/>
            <a:ext cx="882015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chemeClr val="tx1"/>
              </a:buClr>
              <a:buSzPct val="150000"/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	Pour </a:t>
            </a:r>
            <a:r>
              <a:rPr lang="fr-FR" altLang="fr-FR" sz="2800">
                <a:solidFill>
                  <a:schemeClr val="tx2"/>
                </a:solidFill>
              </a:rPr>
              <a:t>délivrer</a:t>
            </a:r>
            <a:r>
              <a:rPr lang="fr-FR" altLang="fr-FR" sz="2400">
                <a:solidFill>
                  <a:schemeClr val="tx2"/>
                </a:solidFill>
              </a:rPr>
              <a:t> les qualifications et diplômes fédéraux</a:t>
            </a: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SzPct val="150000"/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Clr>
                <a:schemeClr val="tx1"/>
              </a:buClr>
              <a:buSzPct val="150000"/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	Pour les </a:t>
            </a:r>
            <a:r>
              <a:rPr lang="fr-FR" altLang="fr-FR" sz="2800">
                <a:solidFill>
                  <a:schemeClr val="tx2"/>
                </a:solidFill>
              </a:rPr>
              <a:t>recevoir</a:t>
            </a:r>
            <a:r>
              <a:rPr lang="fr-FR" altLang="fr-FR" sz="2400">
                <a:solidFill>
                  <a:schemeClr val="tx2"/>
                </a:solidFill>
              </a:rPr>
              <a:t>  (y compris pour les diplômes ou 	qualifications « Jeunes plongeurs »)</a:t>
            </a:r>
          </a:p>
        </p:txBody>
      </p:sp>
      <p:sp>
        <p:nvSpPr>
          <p:cNvPr id="12293" name="Text Box 14">
            <a:extLst>
              <a:ext uri="{FF2B5EF4-FFF2-40B4-BE49-F238E27FC236}">
                <a16:creationId xmlns:a16="http://schemas.microsoft.com/office/drawing/2014/main" id="{A5EEF165-2B15-4FC9-A988-83A85FE0BA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916113"/>
            <a:ext cx="5256213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Obligations d’avoir une assurance</a:t>
            </a:r>
          </a:p>
        </p:txBody>
      </p:sp>
      <p:sp>
        <p:nvSpPr>
          <p:cNvPr id="12294" name="Flèche droite 8">
            <a:extLst>
              <a:ext uri="{FF2B5EF4-FFF2-40B4-BE49-F238E27FC236}">
                <a16:creationId xmlns:a16="http://schemas.microsoft.com/office/drawing/2014/main" id="{D2CE8732-0874-4C2D-8FEC-DC47216795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3573463"/>
            <a:ext cx="863600" cy="268287"/>
          </a:xfrm>
          <a:prstGeom prst="rightArrow">
            <a:avLst>
              <a:gd name="adj1" fmla="val 50000"/>
              <a:gd name="adj2" fmla="val 50028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5" name="Flèche droite 9">
            <a:extLst>
              <a:ext uri="{FF2B5EF4-FFF2-40B4-BE49-F238E27FC236}">
                <a16:creationId xmlns:a16="http://schemas.microsoft.com/office/drawing/2014/main" id="{60F834C9-D1D8-4E57-B164-1EA5A6A5D6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4437063"/>
            <a:ext cx="863600" cy="268287"/>
          </a:xfrm>
          <a:prstGeom prst="rightArrow">
            <a:avLst>
              <a:gd name="adj1" fmla="val 50000"/>
              <a:gd name="adj2" fmla="val 50028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6" name="Text Box 9">
            <a:extLst>
              <a:ext uri="{FF2B5EF4-FFF2-40B4-BE49-F238E27FC236}">
                <a16:creationId xmlns:a16="http://schemas.microsoft.com/office/drawing/2014/main" id="{1597B3E1-6CC7-4A4F-ADCA-7CE6BCE617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508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F3A93114-FF11-47B6-8011-441C1C002A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4DEE0981-1FFB-4422-B1D4-ADA8C95BA3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C6D0A4E-A50F-4FD4-9446-57769EDA308A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2">
            <a:extLst>
              <a:ext uri="{FF2B5EF4-FFF2-40B4-BE49-F238E27FC236}">
                <a16:creationId xmlns:a16="http://schemas.microsoft.com/office/drawing/2014/main" id="{ED8D082B-4E00-4960-8329-6A06497F92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57363"/>
            <a:ext cx="55435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Couverture de l’assurance Fédérale</a:t>
            </a:r>
          </a:p>
        </p:txBody>
      </p:sp>
      <p:sp>
        <p:nvSpPr>
          <p:cNvPr id="13317" name="Text Box 4">
            <a:extLst>
              <a:ext uri="{FF2B5EF4-FFF2-40B4-BE49-F238E27FC236}">
                <a16:creationId xmlns:a16="http://schemas.microsoft.com/office/drawing/2014/main" id="{205F566D-AD33-432C-8AB8-128D72478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2924175"/>
            <a:ext cx="73453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Elle couvre les dommages causés à autrui, dont le titulaire de l’assurance RC est reconnu responsable</a:t>
            </a:r>
          </a:p>
        </p:txBody>
      </p:sp>
      <p:sp>
        <p:nvSpPr>
          <p:cNvPr id="13318" name="Text Box 5">
            <a:extLst>
              <a:ext uri="{FF2B5EF4-FFF2-40B4-BE49-F238E27FC236}">
                <a16:creationId xmlns:a16="http://schemas.microsoft.com/office/drawing/2014/main" id="{B5250CF8-58AF-4451-8025-91D5FDF70D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4868863"/>
            <a:ext cx="69103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Elle ne couvre pas les dommages corporels sans tiers responsable</a:t>
            </a:r>
          </a:p>
        </p:txBody>
      </p:sp>
      <p:sp>
        <p:nvSpPr>
          <p:cNvPr id="13319" name="Flèche courbée vers la droite 7">
            <a:extLst>
              <a:ext uri="{FF2B5EF4-FFF2-40B4-BE49-F238E27FC236}">
                <a16:creationId xmlns:a16="http://schemas.microsoft.com/office/drawing/2014/main" id="{A37F8704-4534-4408-AAAC-1CE7F90E7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997200"/>
            <a:ext cx="552450" cy="863600"/>
          </a:xfrm>
          <a:prstGeom prst="curvedRightArrow">
            <a:avLst>
              <a:gd name="adj1" fmla="val 24961"/>
              <a:gd name="adj2" fmla="val 49929"/>
              <a:gd name="adj3" fmla="val 25000"/>
            </a:avLst>
          </a:prstGeom>
          <a:solidFill>
            <a:srgbClr val="00CC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20" name="Flèche courbée vers la droite 8">
            <a:extLst>
              <a:ext uri="{FF2B5EF4-FFF2-40B4-BE49-F238E27FC236}">
                <a16:creationId xmlns:a16="http://schemas.microsoft.com/office/drawing/2014/main" id="{6AD34834-93F5-40D8-9BA2-01DB5C7DB6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24400"/>
            <a:ext cx="552450" cy="863600"/>
          </a:xfrm>
          <a:prstGeom prst="curvedRightArrow">
            <a:avLst>
              <a:gd name="adj1" fmla="val 24961"/>
              <a:gd name="adj2" fmla="val 49929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3321" name="Text Box 10">
            <a:extLst>
              <a:ext uri="{FF2B5EF4-FFF2-40B4-BE49-F238E27FC236}">
                <a16:creationId xmlns:a16="http://schemas.microsoft.com/office/drawing/2014/main" id="{3199E7FD-258D-48FE-AD24-3D0CA6DE9A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508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6748522F-375B-4067-B691-62396D3552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B8A34F46-80F0-41C0-90A4-5A4E1191EB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3F3F9A3-1D2A-4EA2-A850-F1A95E5B7D7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 Box 2">
            <a:extLst>
              <a:ext uri="{FF2B5EF4-FFF2-40B4-BE49-F238E27FC236}">
                <a16:creationId xmlns:a16="http://schemas.microsoft.com/office/drawing/2014/main" id="{2D55D7FF-4954-473A-A10A-649124031B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71650"/>
            <a:ext cx="295275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Limites de validité</a:t>
            </a:r>
          </a:p>
        </p:txBody>
      </p:sp>
      <p:sp>
        <p:nvSpPr>
          <p:cNvPr id="14341" name="Text Box 5">
            <a:extLst>
              <a:ext uri="{FF2B5EF4-FFF2-40B4-BE49-F238E27FC236}">
                <a16:creationId xmlns:a16="http://schemas.microsoft.com/office/drawing/2014/main" id="{E886D817-B643-4038-9313-AD998F7CF4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924175"/>
            <a:ext cx="67675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Valable dans le monde entier pendant toute la durée de validité de la licence</a:t>
            </a:r>
          </a:p>
        </p:txBody>
      </p:sp>
      <p:sp>
        <p:nvSpPr>
          <p:cNvPr id="14342" name="Text Box 6">
            <a:extLst>
              <a:ext uri="{FF2B5EF4-FFF2-40B4-BE49-F238E27FC236}">
                <a16:creationId xmlns:a16="http://schemas.microsoft.com/office/drawing/2014/main" id="{5EA05635-8B9C-4989-9A1A-7334708AA1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4567238"/>
            <a:ext cx="727233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La convention d’assistance rapatriement, n’est plus valable après 90 jours consécutifs de voyage à l’étranger</a:t>
            </a:r>
          </a:p>
        </p:txBody>
      </p:sp>
      <p:sp>
        <p:nvSpPr>
          <p:cNvPr id="14343" name="Flèche courbée vers la droite 8">
            <a:extLst>
              <a:ext uri="{FF2B5EF4-FFF2-40B4-BE49-F238E27FC236}">
                <a16:creationId xmlns:a16="http://schemas.microsoft.com/office/drawing/2014/main" id="{4EB74F4A-36B8-4986-A5E4-B840D4B8D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724400"/>
            <a:ext cx="552450" cy="863600"/>
          </a:xfrm>
          <a:prstGeom prst="curvedRightArrow">
            <a:avLst>
              <a:gd name="adj1" fmla="val 24961"/>
              <a:gd name="adj2" fmla="val 49929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4344" name="Text Box 10">
            <a:extLst>
              <a:ext uri="{FF2B5EF4-FFF2-40B4-BE49-F238E27FC236}">
                <a16:creationId xmlns:a16="http://schemas.microsoft.com/office/drawing/2014/main" id="{179ACE55-A84A-4C27-ABE2-9D4A480324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508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  <p:sp>
        <p:nvSpPr>
          <p:cNvPr id="14345" name="Flèche courbée vers la droite 8">
            <a:extLst>
              <a:ext uri="{FF2B5EF4-FFF2-40B4-BE49-F238E27FC236}">
                <a16:creationId xmlns:a16="http://schemas.microsoft.com/office/drawing/2014/main" id="{90859580-88F4-4DD4-B483-720CFD8DCD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924175"/>
            <a:ext cx="552450" cy="863600"/>
          </a:xfrm>
          <a:prstGeom prst="curvedRightArrow">
            <a:avLst>
              <a:gd name="adj1" fmla="val 24961"/>
              <a:gd name="adj2" fmla="val 49929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C3D40DFD-F5D0-4D9A-9533-5A6354A3934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ADFB34A5-36BE-4C47-94AA-F8345AC164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6B32B6C-6AA7-4B1A-BF16-1FE97DB8BEB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Text Box 2">
            <a:extLst>
              <a:ext uri="{FF2B5EF4-FFF2-40B4-BE49-F238E27FC236}">
                <a16:creationId xmlns:a16="http://schemas.microsoft.com/office/drawing/2014/main" id="{8F9BDBC4-E460-461B-8EA8-DA4FCF5A5B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773238"/>
            <a:ext cx="619283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Complémentaire Individuelle Assistance</a:t>
            </a:r>
          </a:p>
        </p:txBody>
      </p:sp>
      <p:sp>
        <p:nvSpPr>
          <p:cNvPr id="15365" name="Text Box 5">
            <a:extLst>
              <a:ext uri="{FF2B5EF4-FFF2-40B4-BE49-F238E27FC236}">
                <a16:creationId xmlns:a16="http://schemas.microsoft.com/office/drawing/2014/main" id="{6AFF9DB9-A788-450A-A6F5-E8E20EA30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3141663"/>
            <a:ext cx="69834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Couvre lorsqu’il n’y a pas de faute d’un tiers</a:t>
            </a:r>
          </a:p>
        </p:txBody>
      </p:sp>
      <p:sp>
        <p:nvSpPr>
          <p:cNvPr id="15366" name="Text Box 6">
            <a:extLst>
              <a:ext uri="{FF2B5EF4-FFF2-40B4-BE49-F238E27FC236}">
                <a16:creationId xmlns:a16="http://schemas.microsoft.com/office/drawing/2014/main" id="{45145E47-C055-4407-B0EC-63056170D1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4365625"/>
            <a:ext cx="712787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Obligation des clubs de proposer </a:t>
            </a:r>
            <a:r>
              <a:rPr lang="fr-FR" altLang="fr-FR" sz="2800">
                <a:solidFill>
                  <a:schemeClr val="tx2"/>
                </a:solidFill>
              </a:rPr>
              <a:t>l’assurance individuelle complémentaire</a:t>
            </a:r>
            <a:r>
              <a:rPr lang="fr-FR" altLang="fr-FR" sz="2400">
                <a:solidFill>
                  <a:schemeClr val="tx2"/>
                </a:solidFill>
              </a:rPr>
              <a:t> lors de la souscription de la licence</a:t>
            </a:r>
          </a:p>
        </p:txBody>
      </p:sp>
      <p:sp>
        <p:nvSpPr>
          <p:cNvPr id="15367" name="Text Box 10">
            <a:extLst>
              <a:ext uri="{FF2B5EF4-FFF2-40B4-BE49-F238E27FC236}">
                <a16:creationId xmlns:a16="http://schemas.microsoft.com/office/drawing/2014/main" id="{588ED22A-806E-4D1B-8F77-666E20A690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508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  <p:sp>
        <p:nvSpPr>
          <p:cNvPr id="15368" name="Flèche courbée vers la droite 8">
            <a:extLst>
              <a:ext uri="{FF2B5EF4-FFF2-40B4-BE49-F238E27FC236}">
                <a16:creationId xmlns:a16="http://schemas.microsoft.com/office/drawing/2014/main" id="{7663E63C-8C4D-48E4-910C-C84CD90D6D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781300"/>
            <a:ext cx="552450" cy="863600"/>
          </a:xfrm>
          <a:prstGeom prst="curvedRightArrow">
            <a:avLst>
              <a:gd name="adj1" fmla="val 24961"/>
              <a:gd name="adj2" fmla="val 49929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5369" name="Flèche courbée vers la droite 8">
            <a:extLst>
              <a:ext uri="{FF2B5EF4-FFF2-40B4-BE49-F238E27FC236}">
                <a16:creationId xmlns:a16="http://schemas.microsoft.com/office/drawing/2014/main" id="{939BEE5C-9669-404B-AF91-6B44731E7E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581525"/>
            <a:ext cx="552450" cy="863600"/>
          </a:xfrm>
          <a:prstGeom prst="curvedRightArrow">
            <a:avLst>
              <a:gd name="adj1" fmla="val 24961"/>
              <a:gd name="adj2" fmla="val 49929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1">
            <a:extLst>
              <a:ext uri="{FF2B5EF4-FFF2-40B4-BE49-F238E27FC236}">
                <a16:creationId xmlns:a16="http://schemas.microsoft.com/office/drawing/2014/main" id="{266DF78E-B727-4F3B-AA52-FB0F120BBD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97D3F3D2-8A07-4AC3-956E-B65ECA9EE6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0C68408-F35E-48CF-B5AE-65A036306C7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B95E556C-3B14-40B2-942D-6D10974EC4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657350"/>
            <a:ext cx="612140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Complémentaire Individuelle Assistance</a:t>
            </a:r>
          </a:p>
        </p:txBody>
      </p:sp>
      <p:sp>
        <p:nvSpPr>
          <p:cNvPr id="16389" name="AutoShape 6">
            <a:extLst>
              <a:ext uri="{FF2B5EF4-FFF2-40B4-BE49-F238E27FC236}">
                <a16:creationId xmlns:a16="http://schemas.microsoft.com/office/drawing/2014/main" id="{E9ADC25F-3AED-472B-868B-67066D52EF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38" y="3797300"/>
            <a:ext cx="2563812" cy="47942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1"/>
                </a:solidFill>
              </a:rPr>
              <a:t>Loisir 1</a:t>
            </a:r>
          </a:p>
        </p:txBody>
      </p:sp>
      <p:sp>
        <p:nvSpPr>
          <p:cNvPr id="16390" name="AutoShape 7">
            <a:extLst>
              <a:ext uri="{FF2B5EF4-FFF2-40B4-BE49-F238E27FC236}">
                <a16:creationId xmlns:a16="http://schemas.microsoft.com/office/drawing/2014/main" id="{E26D4AA6-8124-495C-8634-6A6DEA14CA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4888" y="4876800"/>
            <a:ext cx="2563812" cy="47942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1"/>
                </a:solidFill>
              </a:rPr>
              <a:t>Loisir 3</a:t>
            </a:r>
          </a:p>
        </p:txBody>
      </p:sp>
      <p:sp>
        <p:nvSpPr>
          <p:cNvPr id="16391" name="AutoShape 8">
            <a:extLst>
              <a:ext uri="{FF2B5EF4-FFF2-40B4-BE49-F238E27FC236}">
                <a16:creationId xmlns:a16="http://schemas.microsoft.com/office/drawing/2014/main" id="{C7FFA16F-EE21-4CFD-A72F-5B91401E0D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6338" y="3797300"/>
            <a:ext cx="2563812" cy="47942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1"/>
                </a:solidFill>
              </a:rPr>
              <a:t>Piscine</a:t>
            </a:r>
          </a:p>
        </p:txBody>
      </p:sp>
      <p:sp>
        <p:nvSpPr>
          <p:cNvPr id="16392" name="AutoShape 9">
            <a:extLst>
              <a:ext uri="{FF2B5EF4-FFF2-40B4-BE49-F238E27FC236}">
                <a16:creationId xmlns:a16="http://schemas.microsoft.com/office/drawing/2014/main" id="{59F9AEDE-9A18-450F-BE7B-429096DEF4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3000" y="4949825"/>
            <a:ext cx="2563813" cy="479425"/>
          </a:xfrm>
          <a:prstGeom prst="horizontalScroll">
            <a:avLst>
              <a:gd name="adj" fmla="val 12500"/>
            </a:avLst>
          </a:prstGeom>
          <a:solidFill>
            <a:srgbClr val="FFFF00"/>
          </a:solidFill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1"/>
                </a:solidFill>
              </a:rPr>
              <a:t>Loisir 2</a:t>
            </a:r>
          </a:p>
        </p:txBody>
      </p:sp>
      <p:sp>
        <p:nvSpPr>
          <p:cNvPr id="16393" name="AutoShape 10">
            <a:extLst>
              <a:ext uri="{FF2B5EF4-FFF2-40B4-BE49-F238E27FC236}">
                <a16:creationId xmlns:a16="http://schemas.microsoft.com/office/drawing/2014/main" id="{27F01C88-A86F-4881-BDA1-A5803B69C1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838" y="2405063"/>
            <a:ext cx="3673475" cy="360362"/>
          </a:xfrm>
          <a:prstGeom prst="bevel">
            <a:avLst>
              <a:gd name="adj" fmla="val 12500"/>
            </a:avLst>
          </a:prstGeom>
          <a:solidFill>
            <a:srgbClr val="3333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3 types loisir de base</a:t>
            </a:r>
            <a:r>
              <a:rPr lang="fr-FR" altLang="fr-FR" sz="28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6394" name="Line 11">
            <a:extLst>
              <a:ext uri="{FF2B5EF4-FFF2-40B4-BE49-F238E27FC236}">
                <a16:creationId xmlns:a16="http://schemas.microsoft.com/office/drawing/2014/main" id="{A0BFC5D1-7612-45E5-8456-00F2A7EC482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5938" y="3213100"/>
            <a:ext cx="1079500" cy="792163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5" name="Line 12">
            <a:extLst>
              <a:ext uri="{FF2B5EF4-FFF2-40B4-BE49-F238E27FC236}">
                <a16:creationId xmlns:a16="http://schemas.microsoft.com/office/drawing/2014/main" id="{B7FE3252-C9D1-4CA7-9B19-F1AE9C376A1D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059113" y="3221038"/>
            <a:ext cx="1317625" cy="1566862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6" name="Line 13">
            <a:extLst>
              <a:ext uri="{FF2B5EF4-FFF2-40B4-BE49-F238E27FC236}">
                <a16:creationId xmlns:a16="http://schemas.microsoft.com/office/drawing/2014/main" id="{2CC61253-A23D-4CBA-BF57-3D3DB0867AD8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0" y="3173413"/>
            <a:ext cx="1317625" cy="152717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6397" name="AutoShape 10">
            <a:extLst>
              <a:ext uri="{FF2B5EF4-FFF2-40B4-BE49-F238E27FC236}">
                <a16:creationId xmlns:a16="http://schemas.microsoft.com/office/drawing/2014/main" id="{58273601-CF43-4E28-820C-C3C1DF1C8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73625" y="2420938"/>
            <a:ext cx="3673475" cy="360362"/>
          </a:xfrm>
          <a:prstGeom prst="bevel">
            <a:avLst>
              <a:gd name="adj" fmla="val 12500"/>
            </a:avLst>
          </a:prstGeom>
          <a:solidFill>
            <a:srgbClr val="3333C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3 types loisir TOP*</a:t>
            </a:r>
          </a:p>
        </p:txBody>
      </p:sp>
      <p:sp>
        <p:nvSpPr>
          <p:cNvPr id="16398" name="ZoneTexte 1">
            <a:extLst>
              <a:ext uri="{FF2B5EF4-FFF2-40B4-BE49-F238E27FC236}">
                <a16:creationId xmlns:a16="http://schemas.microsoft.com/office/drawing/2014/main" id="{A876463A-2EDF-4474-BE1B-56E414B4E0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661025"/>
            <a:ext cx="8047037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>
                <a:solidFill>
                  <a:schemeClr val="tx2"/>
                </a:solidFill>
                <a:latin typeface="Comic Sans MS" panose="030F0702030302020204" pitchFamily="66" charset="0"/>
              </a:rPr>
              <a:t>* y inclus l’assurance voyage dans le monde entier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>
                <a:solidFill>
                  <a:schemeClr val="tx2"/>
                </a:solidFill>
                <a:latin typeface="Comic Sans MS" panose="030F0702030302020204" pitchFamily="66" charset="0"/>
              </a:rPr>
              <a:t>(annulation, interruption, assurance bagages plongée, caution pénale à l’étranger)</a:t>
            </a:r>
          </a:p>
        </p:txBody>
      </p:sp>
      <p:sp>
        <p:nvSpPr>
          <p:cNvPr id="16399" name="ZoneTexte 2">
            <a:extLst>
              <a:ext uri="{FF2B5EF4-FFF2-40B4-BE49-F238E27FC236}">
                <a16:creationId xmlns:a16="http://schemas.microsoft.com/office/drawing/2014/main" id="{C0792EFA-8EE3-4E7F-9204-D006929309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38625" y="2422525"/>
            <a:ext cx="4508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1"/>
                </a:solidFill>
                <a:latin typeface="Comic Sans MS" panose="030F0702030302020204" pitchFamily="66" charset="0"/>
              </a:rPr>
              <a:t>&amp;</a:t>
            </a:r>
          </a:p>
        </p:txBody>
      </p:sp>
      <p:sp>
        <p:nvSpPr>
          <p:cNvPr id="16400" name="Text Box 18">
            <a:extLst>
              <a:ext uri="{FF2B5EF4-FFF2-40B4-BE49-F238E27FC236}">
                <a16:creationId xmlns:a16="http://schemas.microsoft.com/office/drawing/2014/main" id="{DCF70673-F479-4DCB-85CF-9BDBE0755C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Assurances et plongée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1596</TotalTime>
  <Words>417</Words>
  <Application>Microsoft Office PowerPoint</Application>
  <PresentationFormat>Affichage à l'écran (4:3)</PresentationFormat>
  <Paragraphs>88</Paragraphs>
  <Slides>12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Comic Sans MS</vt:lpstr>
      <vt:lpstr>Arial</vt:lpstr>
      <vt:lpstr>Calibri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63</cp:revision>
  <dcterms:created xsi:type="dcterms:W3CDTF">2001-05-06T13:33:23Z</dcterms:created>
  <dcterms:modified xsi:type="dcterms:W3CDTF">2018-08-05T16:37:26Z</dcterms:modified>
</cp:coreProperties>
</file>