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5"/>
  </p:notesMasterIdLst>
  <p:handoutMasterIdLst>
    <p:handoutMasterId r:id="rId26"/>
  </p:handoutMasterIdLst>
  <p:sldIdLst>
    <p:sldId id="264" r:id="rId2"/>
    <p:sldId id="263" r:id="rId3"/>
    <p:sldId id="285" r:id="rId4"/>
    <p:sldId id="286" r:id="rId5"/>
    <p:sldId id="256" r:id="rId6"/>
    <p:sldId id="265" r:id="rId7"/>
    <p:sldId id="266" r:id="rId8"/>
    <p:sldId id="259" r:id="rId9"/>
    <p:sldId id="270" r:id="rId10"/>
    <p:sldId id="287" r:id="rId11"/>
    <p:sldId id="271" r:id="rId12"/>
    <p:sldId id="272" r:id="rId13"/>
    <p:sldId id="273" r:id="rId14"/>
    <p:sldId id="292" r:id="rId15"/>
    <p:sldId id="290" r:id="rId16"/>
    <p:sldId id="288" r:id="rId17"/>
    <p:sldId id="289" r:id="rId18"/>
    <p:sldId id="291" r:id="rId19"/>
    <p:sldId id="293" r:id="rId20"/>
    <p:sldId id="269" r:id="rId21"/>
    <p:sldId id="294" r:id="rId22"/>
    <p:sldId id="284" r:id="rId23"/>
    <p:sldId id="283" r:id="rId24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4B0"/>
    <a:srgbClr val="3333CC"/>
    <a:srgbClr val="002322"/>
    <a:srgbClr val="00CC99"/>
    <a:srgbClr val="00CC00"/>
    <a:srgbClr val="33CC33"/>
    <a:srgbClr val="FF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636" autoAdjust="0"/>
    <p:restoredTop sz="94660"/>
  </p:normalViewPr>
  <p:slideViewPr>
    <p:cSldViewPr>
      <p:cViewPr varScale="1">
        <p:scale>
          <a:sx n="87" d="100"/>
          <a:sy n="87" d="100"/>
        </p:scale>
        <p:origin x="869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2016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>
            <a:extLst>
              <a:ext uri="{FF2B5EF4-FFF2-40B4-BE49-F238E27FC236}">
                <a16:creationId xmlns:a16="http://schemas.microsoft.com/office/drawing/2014/main" id="{FC7C3985-1746-4D2A-B688-5ED7448B938C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9A5525CC-83A6-4201-98EB-137297FDEDA0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881761EC-53A4-4B87-8D17-A6E2B229B265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389" name="Rectangle 5">
            <a:extLst>
              <a:ext uri="{FF2B5EF4-FFF2-40B4-BE49-F238E27FC236}">
                <a16:creationId xmlns:a16="http://schemas.microsoft.com/office/drawing/2014/main" id="{3C8DC79C-9D1A-4DDB-AD01-C7785F1B66AD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E841669F-142F-4BCB-B976-50E56D26418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944B5D09-76D9-4C24-9B2F-6D922DEA76D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39" name="Rectangle 3">
            <a:extLst>
              <a:ext uri="{FF2B5EF4-FFF2-40B4-BE49-F238E27FC236}">
                <a16:creationId xmlns:a16="http://schemas.microsoft.com/office/drawing/2014/main" id="{5511670C-E140-4755-9AE2-3FCA30C411FC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211D5523-0FF7-48B6-808C-1F8536313888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41" name="Rectangle 5">
            <a:extLst>
              <a:ext uri="{FF2B5EF4-FFF2-40B4-BE49-F238E27FC236}">
                <a16:creationId xmlns:a16="http://schemas.microsoft.com/office/drawing/2014/main" id="{92FE14DF-A5B5-44BD-B3EA-E20883F40D1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14342" name="Rectangle 6">
            <a:extLst>
              <a:ext uri="{FF2B5EF4-FFF2-40B4-BE49-F238E27FC236}">
                <a16:creationId xmlns:a16="http://schemas.microsoft.com/office/drawing/2014/main" id="{60284517-41DB-489B-908B-1076DA359213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solidFill>
                  <a:schemeClr val="tx1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343" name="Rectangle 7">
            <a:extLst>
              <a:ext uri="{FF2B5EF4-FFF2-40B4-BE49-F238E27FC236}">
                <a16:creationId xmlns:a16="http://schemas.microsoft.com/office/drawing/2014/main" id="{8A0959D1-D4FD-473E-A598-4C8F8E62148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39E3FC2A-CE54-419F-A48D-F5D8C028F7F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>
            <a:extLst>
              <a:ext uri="{FF2B5EF4-FFF2-40B4-BE49-F238E27FC236}">
                <a16:creationId xmlns:a16="http://schemas.microsoft.com/office/drawing/2014/main" id="{F99D7787-BC95-4820-85D6-4E1402AF4DE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61488B69-F76E-464F-AB47-C9086FDEC9E5}" type="slidenum">
              <a:rPr lang="fr-FR" altLang="fr-FR">
                <a:latin typeface="Times New Roman" panose="02020603050405020304" pitchFamily="18" charset="0"/>
              </a:rPr>
              <a:pPr/>
              <a:t>1</a:t>
            </a:fld>
            <a:endParaRPr lang="fr-FR" altLang="fr-FR">
              <a:latin typeface="Times New Roman" panose="02020603050405020304" pitchFamily="18" charset="0"/>
            </a:endParaRPr>
          </a:p>
        </p:txBody>
      </p:sp>
      <p:sp>
        <p:nvSpPr>
          <p:cNvPr id="5123" name="Rectangle 2">
            <a:extLst>
              <a:ext uri="{FF2B5EF4-FFF2-40B4-BE49-F238E27FC236}">
                <a16:creationId xmlns:a16="http://schemas.microsoft.com/office/drawing/2014/main" id="{887014B2-E032-4B08-83C4-40E3A6CAE8D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>
            <a:extLst>
              <a:ext uri="{FF2B5EF4-FFF2-40B4-BE49-F238E27FC236}">
                <a16:creationId xmlns:a16="http://schemas.microsoft.com/office/drawing/2014/main" id="{3F277047-ABB7-47C0-AD22-90BFD9307CB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altLang="fr-FR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DE9130E4-9AA6-4F1B-BD74-C1DF5D7066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3E0B5AD0-19DA-4133-B35F-09A742DCF2C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9F6BA7-CA5B-486B-B351-7A09566FAEB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3575230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EA715564-25F6-4B3D-AF2F-C906131C88B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09F20544-124D-440A-B705-E88869A82D7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38310E-F7B9-4235-8841-BA61B94161C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0774253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29F54D51-5187-4451-BC00-3C2EFE8889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B066968-6223-4A1E-BB96-11D5D986694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7689D-68BC-4415-89FF-77406380186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14223473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946E5F6C-655D-4206-8407-B4408DB2131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59DEA53-A24E-4EBA-8265-846890869F5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AC77DF-7E0D-44A5-9752-14F66BE4448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01640007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566364DE-FC2A-429A-87D7-F60CE07878B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5FBE018-BB03-498F-B3B2-2BA35068D78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DF4EF7-2433-4240-AF42-E12839E897E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42076690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039F32B-9DCC-445A-8BDF-CCD92BBB808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388DF6BA-FA3C-495C-B385-833030DB918B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7D691-41BF-483A-8DAA-737BAE8B2AF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4185556577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8D7E92B9-F647-4D98-BA84-B23A93BBE9D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99B1F63-70E3-48F7-A1B1-BA73F2BB2791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8E1A20-89D0-4D69-B288-CB604D8A84F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680968052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3D23669A-51ED-456C-BE7A-E5ADE2FF1CB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E4204BFB-82D7-414A-BCB5-4054ADCDAC80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1FBB-3F03-4103-927A-6CA416B0266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82833716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8CB38E0B-A5D8-4124-B3D6-E9E72B319CA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4D59AE93-3E42-41AE-B2D8-AB4DD3D5A20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81343-CC74-4AEF-90D6-C4793F34263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713463434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695DDF9-DA4D-44FF-B491-1F1E8994A29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811727A0-D003-4ADD-91A5-B3534276524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DAEB3-0CA7-43A2-AA7E-5F2C85C076B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888183244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1F2663A-B346-4C15-98B0-1B5FD98EE56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A107219A-F69A-4E00-998D-DD40D228B21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731658-B275-4E07-9D87-1F37A2CA0491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7499510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>
            <a:extLst>
              <a:ext uri="{FF2B5EF4-FFF2-40B4-BE49-F238E27FC236}">
                <a16:creationId xmlns:a16="http://schemas.microsoft.com/office/drawing/2014/main" id="{6FF4FCD5-A53B-4AD4-B543-FBC8E9E5C3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2800" b="1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endParaRPr lang="fr-FR" altLang="fr-FR" sz="1800" b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970C09F8-B96D-414E-972B-A6E8C8A948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40" name="Espace réservé du titre 1">
            <a:extLst>
              <a:ext uri="{FF2B5EF4-FFF2-40B4-BE49-F238E27FC236}">
                <a16:creationId xmlns:a16="http://schemas.microsoft.com/office/drawing/2014/main" id="{62DF6ECA-708A-454B-BDA0-00E31BDDAF8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39941" name="Espace réservé du texte 2">
            <a:extLst>
              <a:ext uri="{FF2B5EF4-FFF2-40B4-BE49-F238E27FC236}">
                <a16:creationId xmlns:a16="http://schemas.microsoft.com/office/drawing/2014/main" id="{4F37EC9B-0725-4A43-90D2-66C2D43624B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1773D035-ACC7-4371-822D-A5CEBBA54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smtClean="0">
                <a:latin typeface="+mn-lt"/>
                <a:cs typeface="Arial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39943" name="Rectangle 7">
            <a:extLst>
              <a:ext uri="{FF2B5EF4-FFF2-40B4-BE49-F238E27FC236}">
                <a16:creationId xmlns:a16="http://schemas.microsoft.com/office/drawing/2014/main" id="{6503FD20-31A8-4E74-84B9-7DDF8AF3372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EECC7D4A-A128-4386-B117-890CCF7CAE6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99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99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99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99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99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0" grpId="0" autoUpdateAnimBg="0"/>
      <p:bldP spid="39941" grpId="0" build="p" autoUpdateAnimBg="0">
        <p:tmplLst>
          <p:tmpl lvl="1">
            <p:tnLst>
              <p:par>
                <p:cTn presetID="5" presetClass="entr" presetSubtype="1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994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994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994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994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5" presetClass="entr" presetSubtype="1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9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checkerboard(across)">
                      <p:cBhvr>
                        <p:cTn dur="500"/>
                        <p:tgtEl>
                          <p:spTgt spid="3994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>
          <a:solidFill>
            <a:srgbClr val="2D4E77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rgbClr val="2D4E77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>
          <a:solidFill>
            <a:srgbClr val="2D4E77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>
          <a:solidFill>
            <a:srgbClr val="2D4E77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D4E77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D4E77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D4E77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2D4E77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2.xml"/><Relationship Id="rId4" Type="http://schemas.openxmlformats.org/officeDocument/2006/relationships/slide" Target="slide2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50430C41-0C3E-4C9B-B502-0B48C365B2B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099" name="Espace réservé du numéro de diapositive 2">
            <a:extLst>
              <a:ext uri="{FF2B5EF4-FFF2-40B4-BE49-F238E27FC236}">
                <a16:creationId xmlns:a16="http://schemas.microsoft.com/office/drawing/2014/main" id="{DB01B121-2FEF-4D37-959E-CD3856D8E8A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7A7FD30-E6EA-48CC-ACAC-9AF111D04E4E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100" name="Text Box 19">
            <a:extLst>
              <a:ext uri="{FF2B5EF4-FFF2-40B4-BE49-F238E27FC236}">
                <a16:creationId xmlns:a16="http://schemas.microsoft.com/office/drawing/2014/main" id="{254900F7-CFA0-4495-93C3-2F82D3E848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4724400"/>
            <a:ext cx="83534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Projet commun entre stagiaires et formateurs</a:t>
            </a:r>
          </a:p>
        </p:txBody>
      </p:sp>
      <p:sp>
        <p:nvSpPr>
          <p:cNvPr id="4101" name="Text Box 20">
            <a:extLst>
              <a:ext uri="{FF2B5EF4-FFF2-40B4-BE49-F238E27FC236}">
                <a16:creationId xmlns:a16="http://schemas.microsoft.com/office/drawing/2014/main" id="{9FB8F1E3-2D5C-46F4-A60D-6D06239D9D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5445125"/>
            <a:ext cx="38163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Devenir E1 ou E2</a:t>
            </a:r>
          </a:p>
        </p:txBody>
      </p:sp>
      <p:sp>
        <p:nvSpPr>
          <p:cNvPr id="4102" name="Text Box 7">
            <a:extLst>
              <a:ext uri="{FF2B5EF4-FFF2-40B4-BE49-F238E27FC236}">
                <a16:creationId xmlns:a16="http://schemas.microsoft.com/office/drawing/2014/main" id="{5DBCF044-2C48-4B6D-8AE1-71BC47424A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55875" y="2997200"/>
            <a:ext cx="4014788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Cursus Initiateur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6568A88B-0009-42A5-90B8-2119C0D3F9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4339" name="Espace réservé du numéro de diapositive 2">
            <a:extLst>
              <a:ext uri="{FF2B5EF4-FFF2-40B4-BE49-F238E27FC236}">
                <a16:creationId xmlns:a16="http://schemas.microsoft.com/office/drawing/2014/main" id="{151CAFED-7B92-4539-8E70-E59156F9C5C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2EDE480-CD86-456D-AC4A-48FDCDDF03D9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340" name="Espace réservé du numéro de diapositive 2">
            <a:extLst>
              <a:ext uri="{FF2B5EF4-FFF2-40B4-BE49-F238E27FC236}">
                <a16:creationId xmlns:a16="http://schemas.microsoft.com/office/drawing/2014/main" id="{23C177C9-7946-441A-9F08-0D9C743085E2}"/>
              </a:ext>
            </a:extLst>
          </p:cNvPr>
          <p:cNvSpPr txBox="1">
            <a:spLocks noGrp="1"/>
          </p:cNvSpPr>
          <p:nvPr/>
        </p:nvSpPr>
        <p:spPr bwMode="auto">
          <a:xfrm>
            <a:off x="6573838" y="654526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B7A59D20-B202-42CB-B116-4DFA82553928}" type="slidenum">
              <a:rPr lang="fr-FR" altLang="fr-FR" sz="1400">
                <a:solidFill>
                  <a:schemeClr val="bg2"/>
                </a:solidFill>
                <a:latin typeface="Comic Sans MS" panose="030F0702030302020204" pitchFamily="66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fr-FR" altLang="fr-FR" sz="14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14341" name="ZoneTexte 6">
            <a:extLst>
              <a:ext uri="{FF2B5EF4-FFF2-40B4-BE49-F238E27FC236}">
                <a16:creationId xmlns:a16="http://schemas.microsoft.com/office/drawing/2014/main" id="{3298D8A8-8858-45AD-B1C4-A4797E65EC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844675"/>
            <a:ext cx="7561263" cy="354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UC1 :  Accueil des plongeurs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UC2 :  Conception pédagogique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UC3 :  Formation de plongeurs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UC5 :  Organisation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UC6 :  Sécuriser l’activité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UC10 : Optionnelle pour le GP-N4 : 	   	   	   Enseignement à 20 mètres</a:t>
            </a:r>
          </a:p>
        </p:txBody>
      </p:sp>
      <p:sp>
        <p:nvSpPr>
          <p:cNvPr id="14342" name="ZoneTexte 2">
            <a:extLst>
              <a:ext uri="{FF2B5EF4-FFF2-40B4-BE49-F238E27FC236}">
                <a16:creationId xmlns:a16="http://schemas.microsoft.com/office/drawing/2014/main" id="{5B2063CC-45F1-41FD-BB59-6953B89B2F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Stage en situation</a:t>
            </a:r>
          </a:p>
        </p:txBody>
      </p:sp>
      <p:sp>
        <p:nvSpPr>
          <p:cNvPr id="14343" name="Flèche à angle droit 10">
            <a:extLst>
              <a:ext uri="{FF2B5EF4-FFF2-40B4-BE49-F238E27FC236}">
                <a16:creationId xmlns:a16="http://schemas.microsoft.com/office/drawing/2014/main" id="{C6B9C691-9C0E-499A-B347-5C85E8CEC4E0}"/>
              </a:ext>
            </a:extLst>
          </p:cNvPr>
          <p:cNvSpPr>
            <a:spLocks/>
          </p:cNvSpPr>
          <p:nvPr/>
        </p:nvSpPr>
        <p:spPr bwMode="auto">
          <a:xfrm rot="5400000">
            <a:off x="491332" y="2829719"/>
            <a:ext cx="817562" cy="863600"/>
          </a:xfrm>
          <a:custGeom>
            <a:avLst/>
            <a:gdLst>
              <a:gd name="T0" fmla="*/ 976265 w 647700"/>
              <a:gd name="T1" fmla="*/ 0 h 863600"/>
              <a:gd name="T2" fmla="*/ 650845 w 647700"/>
              <a:gd name="T3" fmla="*/ 161925 h 863600"/>
              <a:gd name="T4" fmla="*/ 0 w 647700"/>
              <a:gd name="T5" fmla="*/ 782637 h 863600"/>
              <a:gd name="T6" fmla="*/ 569487 w 647700"/>
              <a:gd name="T7" fmla="*/ 863600 h 863600"/>
              <a:gd name="T8" fmla="*/ 1138977 w 647700"/>
              <a:gd name="T9" fmla="*/ 512762 h 863600"/>
              <a:gd name="T10" fmla="*/ 1301687 w 647700"/>
              <a:gd name="T11" fmla="*/ 161925 h 863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647700"/>
              <a:gd name="T19" fmla="*/ 701675 h 863600"/>
              <a:gd name="T20" fmla="*/ 566738 w 647700"/>
              <a:gd name="T21" fmla="*/ 863600 h 863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47700" h="863600">
                <a:moveTo>
                  <a:pt x="0" y="701675"/>
                </a:moveTo>
                <a:lnTo>
                  <a:pt x="404813" y="701675"/>
                </a:lnTo>
                <a:lnTo>
                  <a:pt x="404813" y="161925"/>
                </a:lnTo>
                <a:lnTo>
                  <a:pt x="323850" y="161925"/>
                </a:lnTo>
                <a:lnTo>
                  <a:pt x="485775" y="0"/>
                </a:lnTo>
                <a:lnTo>
                  <a:pt x="647700" y="161925"/>
                </a:lnTo>
                <a:lnTo>
                  <a:pt x="566738" y="161925"/>
                </a:lnTo>
                <a:lnTo>
                  <a:pt x="566738" y="863600"/>
                </a:lnTo>
                <a:lnTo>
                  <a:pt x="0" y="863600"/>
                </a:lnTo>
                <a:lnTo>
                  <a:pt x="0" y="701675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062EEEF0-DFBE-4521-9702-B66184F8B7E3}"/>
              </a:ext>
            </a:extLst>
          </p:cNvPr>
          <p:cNvSpPr txBox="1"/>
          <p:nvPr/>
        </p:nvSpPr>
        <p:spPr>
          <a:xfrm>
            <a:off x="0" y="5373688"/>
            <a:ext cx="9144000" cy="1354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3200" b="1" dirty="0">
                <a:solidFill>
                  <a:srgbClr val="FF0000"/>
                </a:solidFill>
                <a:latin typeface="+mn-lt"/>
                <a:cs typeface="Arial" charset="0"/>
              </a:rPr>
              <a:t>Chaque UC est constituée d’unités de formation (UF)</a:t>
            </a:r>
          </a:p>
          <a:p>
            <a:pPr algn="ctr">
              <a:defRPr/>
            </a:pPr>
            <a:r>
              <a:rPr lang="fr-FR" sz="3200" b="1" dirty="0">
                <a:solidFill>
                  <a:srgbClr val="FF0000"/>
                </a:solidFill>
                <a:latin typeface="+mn-lt"/>
                <a:cs typeface="Arial" charset="0"/>
              </a:rPr>
              <a:t>Un nombre d’UF à valider est défini par UC</a:t>
            </a:r>
          </a:p>
          <a:p>
            <a:pPr>
              <a:defRPr/>
            </a:pPr>
            <a:endParaRPr lang="fr-FR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52C98EC5-0CF1-4A45-B8DC-B26CB9F0700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5363" name="Espace réservé du numéro de diapositive 2">
            <a:extLst>
              <a:ext uri="{FF2B5EF4-FFF2-40B4-BE49-F238E27FC236}">
                <a16:creationId xmlns:a16="http://schemas.microsoft.com/office/drawing/2014/main" id="{40DE7670-BFA4-4B9C-A4EE-2DB6EE2241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3DF134F-B775-4EEC-88EC-BFAB7F3050F0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Text Box 9">
            <a:extLst>
              <a:ext uri="{FF2B5EF4-FFF2-40B4-BE49-F238E27FC236}">
                <a16:creationId xmlns:a16="http://schemas.microsoft.com/office/drawing/2014/main" id="{755B484B-9FFB-4C3F-943D-DF12511C75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628775"/>
            <a:ext cx="7777163" cy="519113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UC1 : Accueil des plongeurs – 4 unités de formation</a:t>
            </a:r>
          </a:p>
        </p:txBody>
      </p:sp>
      <p:sp>
        <p:nvSpPr>
          <p:cNvPr id="15365" name="ZoneTexte 6">
            <a:extLst>
              <a:ext uri="{FF2B5EF4-FFF2-40B4-BE49-F238E27FC236}">
                <a16:creationId xmlns:a16="http://schemas.microsoft.com/office/drawing/2014/main" id="{6E500DAB-DF95-4B3F-BCA3-F3FB143C14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565400"/>
            <a:ext cx="8496300" cy="3503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b="1">
                <a:solidFill>
                  <a:schemeClr val="tx2"/>
                </a:solidFill>
              </a:rPr>
              <a:t>Respecter des valeurs fédérales, du sport…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b="1">
                <a:solidFill>
                  <a:schemeClr val="tx2"/>
                </a:solidFill>
              </a:rPr>
              <a:t>Accueillir et prendre en charge les plongeurs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b="1">
                <a:solidFill>
                  <a:schemeClr val="tx2"/>
                </a:solidFill>
              </a:rPr>
              <a:t>Promouvoir la structure et la FFESSM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b="1">
                <a:solidFill>
                  <a:schemeClr val="tx2"/>
                </a:solidFill>
              </a:rPr>
              <a:t>Informer sur les cursus de formation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b="1">
                <a:solidFill>
                  <a:schemeClr val="tx2"/>
                </a:solidFill>
              </a:rPr>
              <a:t>S’informer des attentes des plongeurs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b="1">
                <a:solidFill>
                  <a:schemeClr val="tx2"/>
                </a:solidFill>
              </a:rPr>
              <a:t>Renseigner, conseiller, répondre aux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fr-FR" altLang="fr-FR" b="1">
                <a:solidFill>
                  <a:schemeClr val="tx2"/>
                </a:solidFill>
              </a:rPr>
              <a:t>    questions…</a:t>
            </a:r>
          </a:p>
        </p:txBody>
      </p:sp>
      <p:sp>
        <p:nvSpPr>
          <p:cNvPr id="15366" name="ZoneTexte 2">
            <a:extLst>
              <a:ext uri="{FF2B5EF4-FFF2-40B4-BE49-F238E27FC236}">
                <a16:creationId xmlns:a16="http://schemas.microsoft.com/office/drawing/2014/main" id="{2A497A23-E63D-4B6C-B5A6-E1B5A5A918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Stage en situation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CD500545-E8D9-4FD3-B044-2052D534CF9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6387" name="Espace réservé du numéro de diapositive 2">
            <a:extLst>
              <a:ext uri="{FF2B5EF4-FFF2-40B4-BE49-F238E27FC236}">
                <a16:creationId xmlns:a16="http://schemas.microsoft.com/office/drawing/2014/main" id="{F1AF41AB-E735-4F7D-9D68-863A52ED84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38592335-F0EB-4D31-A716-6AD40CDA240A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388" name="Text Box 4">
            <a:extLst>
              <a:ext uri="{FF2B5EF4-FFF2-40B4-BE49-F238E27FC236}">
                <a16:creationId xmlns:a16="http://schemas.microsoft.com/office/drawing/2014/main" id="{00F94E28-DF96-4610-81C8-F63B1682FA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00213"/>
            <a:ext cx="8569325" cy="51911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UC2 : Conception pédagogique - 4 unités de formation</a:t>
            </a:r>
          </a:p>
        </p:txBody>
      </p:sp>
      <p:sp>
        <p:nvSpPr>
          <p:cNvPr id="16389" name="ZoneTexte 6">
            <a:extLst>
              <a:ext uri="{FF2B5EF4-FFF2-40B4-BE49-F238E27FC236}">
                <a16:creationId xmlns:a16="http://schemas.microsoft.com/office/drawing/2014/main" id="{99F0EC42-BCAE-4F3D-BD48-9F742619F9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2708275"/>
            <a:ext cx="8208963" cy="295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b="1">
                <a:solidFill>
                  <a:schemeClr val="tx2"/>
                </a:solidFill>
              </a:rPr>
              <a:t>Analyser et prendre en compte le contexte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fr-FR" altLang="fr-FR" b="1">
                <a:solidFill>
                  <a:schemeClr val="tx2"/>
                </a:solidFill>
              </a:rPr>
              <a:t>   pédagogique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b="1">
                <a:solidFill>
                  <a:schemeClr val="tx2"/>
                </a:solidFill>
              </a:rPr>
              <a:t>Définir les objectifs ( séance ou progression)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b="1">
                <a:solidFill>
                  <a:schemeClr val="tx2"/>
                </a:solidFill>
              </a:rPr>
              <a:t>Choisir méthodes et moyens pédagogiques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b="1">
                <a:solidFill>
                  <a:schemeClr val="tx2"/>
                </a:solidFill>
              </a:rPr>
              <a:t>Planifier le déroulement d’une séance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16390" name="ZoneTexte 2">
            <a:extLst>
              <a:ext uri="{FF2B5EF4-FFF2-40B4-BE49-F238E27FC236}">
                <a16:creationId xmlns:a16="http://schemas.microsoft.com/office/drawing/2014/main" id="{057CFEC8-9EE2-40BA-9AF3-9525C09697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Stage en situation</a:t>
            </a:r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8DA89E09-14D6-4EE0-8A0C-4B04F2D2DC2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7411" name="Espace réservé du numéro de diapositive 2">
            <a:extLst>
              <a:ext uri="{FF2B5EF4-FFF2-40B4-BE49-F238E27FC236}">
                <a16:creationId xmlns:a16="http://schemas.microsoft.com/office/drawing/2014/main" id="{F542E43D-57D9-419C-AEE7-1915B1E3BEF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F1FD3D7-EEC2-4276-A717-2C1A819B7B75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7412" name="Text Box 4">
            <a:extLst>
              <a:ext uri="{FF2B5EF4-FFF2-40B4-BE49-F238E27FC236}">
                <a16:creationId xmlns:a16="http://schemas.microsoft.com/office/drawing/2014/main" id="{B29BDBA5-1C59-4A35-8C40-8E1531373C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73238"/>
            <a:ext cx="8353425" cy="51911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UC3 : Formation de plongeurs – 16 unités de formation</a:t>
            </a:r>
          </a:p>
        </p:txBody>
      </p:sp>
      <p:sp>
        <p:nvSpPr>
          <p:cNvPr id="17413" name="ZoneTexte 7">
            <a:extLst>
              <a:ext uri="{FF2B5EF4-FFF2-40B4-BE49-F238E27FC236}">
                <a16:creationId xmlns:a16="http://schemas.microsoft.com/office/drawing/2014/main" id="{7EF91688-3850-483B-8472-0C42158CC4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997200"/>
            <a:ext cx="813593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8 unités de formation </a:t>
            </a:r>
            <a:r>
              <a:rPr lang="fr-FR" altLang="fr-FR" sz="2800" b="1" u="sng">
                <a:solidFill>
                  <a:schemeClr val="tx2"/>
                </a:solidFill>
              </a:rPr>
              <a:t>sans scaphandre</a:t>
            </a:r>
            <a:r>
              <a:rPr lang="fr-FR" altLang="fr-FR" sz="2800" b="1">
                <a:solidFill>
                  <a:schemeClr val="tx2"/>
                </a:solidFill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Apnée, techniques immersion, nage, mise à l’eau</a:t>
            </a:r>
            <a:endParaRPr lang="fr-FR" altLang="fr-FR" b="1">
              <a:solidFill>
                <a:schemeClr val="tx2"/>
              </a:solidFill>
            </a:endParaRPr>
          </a:p>
        </p:txBody>
      </p:sp>
      <p:sp>
        <p:nvSpPr>
          <p:cNvPr id="17414" name="ZoneTexte 8">
            <a:extLst>
              <a:ext uri="{FF2B5EF4-FFF2-40B4-BE49-F238E27FC236}">
                <a16:creationId xmlns:a16="http://schemas.microsoft.com/office/drawing/2014/main" id="{041FC59C-BB9C-4B98-8540-AA0847C7F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4365625"/>
            <a:ext cx="85693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8 unités de formation </a:t>
            </a:r>
            <a:r>
              <a:rPr lang="fr-FR" altLang="fr-FR" sz="2800" b="1" u="sng">
                <a:solidFill>
                  <a:schemeClr val="tx2"/>
                </a:solidFill>
              </a:rPr>
              <a:t>avec scaphandre</a:t>
            </a:r>
            <a:r>
              <a:rPr lang="fr-FR" altLang="fr-FR" sz="2800" b="1">
                <a:solidFill>
                  <a:schemeClr val="tx2"/>
                </a:solidFill>
              </a:rPr>
              <a:t>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Tous contenu de formation N1 – N2, dans l’espace 0-6m</a:t>
            </a:r>
          </a:p>
        </p:txBody>
      </p:sp>
      <p:sp>
        <p:nvSpPr>
          <p:cNvPr id="17415" name="ZoneTexte 2">
            <a:extLst>
              <a:ext uri="{FF2B5EF4-FFF2-40B4-BE49-F238E27FC236}">
                <a16:creationId xmlns:a16="http://schemas.microsoft.com/office/drawing/2014/main" id="{AB3F50BD-449C-4522-A8DB-C3C14AC2B9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Stage en situation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F3299FC1-B77B-4F86-81D4-247417334B5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8435" name="Espace réservé du numéro de diapositive 2">
            <a:extLst>
              <a:ext uri="{FF2B5EF4-FFF2-40B4-BE49-F238E27FC236}">
                <a16:creationId xmlns:a16="http://schemas.microsoft.com/office/drawing/2014/main" id="{6C330B11-E447-4EE1-83E9-129F999CF99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3E5ED2-3476-4F85-95CD-8AFB9E3F4DA4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436" name="Text Box 4">
            <a:extLst>
              <a:ext uri="{FF2B5EF4-FFF2-40B4-BE49-F238E27FC236}">
                <a16:creationId xmlns:a16="http://schemas.microsoft.com/office/drawing/2014/main" id="{42959674-17D2-41E4-A8F3-88D820F562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73238"/>
            <a:ext cx="8353425" cy="51911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UC3 : Formation de plongeurs – 16 unités de formation</a:t>
            </a:r>
          </a:p>
        </p:txBody>
      </p:sp>
      <p:sp>
        <p:nvSpPr>
          <p:cNvPr id="18437" name="ZoneTexte 6">
            <a:extLst>
              <a:ext uri="{FF2B5EF4-FFF2-40B4-BE49-F238E27FC236}">
                <a16:creationId xmlns:a16="http://schemas.microsoft.com/office/drawing/2014/main" id="{84240EED-6C19-42A7-9BC2-2A4F42BE5C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3357563"/>
            <a:ext cx="7704138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b="1">
                <a:solidFill>
                  <a:schemeClr val="tx2"/>
                </a:solidFill>
              </a:rPr>
              <a:t>Transmettre les connaissances support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b="1">
                <a:solidFill>
                  <a:schemeClr val="tx2"/>
                </a:solidFill>
              </a:rPr>
              <a:t>Réaliser une séance pratique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b="1">
                <a:solidFill>
                  <a:schemeClr val="tx2"/>
                </a:solidFill>
              </a:rPr>
              <a:t>Prendre en compte les directives du DP </a:t>
            </a:r>
          </a:p>
        </p:txBody>
      </p:sp>
      <p:sp>
        <p:nvSpPr>
          <p:cNvPr id="18438" name="ZoneTexte 2">
            <a:extLst>
              <a:ext uri="{FF2B5EF4-FFF2-40B4-BE49-F238E27FC236}">
                <a16:creationId xmlns:a16="http://schemas.microsoft.com/office/drawing/2014/main" id="{0AE9DAED-5ED7-4F74-B110-0CBFA6185A1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Stage en situation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04368ED6-10D6-4EAB-9FB1-2B1B51CDEB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9459" name="Espace réservé du numéro de diapositive 2">
            <a:extLst>
              <a:ext uri="{FF2B5EF4-FFF2-40B4-BE49-F238E27FC236}">
                <a16:creationId xmlns:a16="http://schemas.microsoft.com/office/drawing/2014/main" id="{7238BB6D-B507-4ADD-83C0-8DF2E4CB02F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28A1FD-3B86-4D89-B81E-5C9270FA180C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9460" name="Text Box 4">
            <a:extLst>
              <a:ext uri="{FF2B5EF4-FFF2-40B4-BE49-F238E27FC236}">
                <a16:creationId xmlns:a16="http://schemas.microsoft.com/office/drawing/2014/main" id="{370C93ED-736C-4E03-8F36-ED3A7F401E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73238"/>
            <a:ext cx="6697663" cy="51911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UC5 : Organisation – 10 unités de formation</a:t>
            </a:r>
          </a:p>
        </p:txBody>
      </p:sp>
      <p:sp>
        <p:nvSpPr>
          <p:cNvPr id="19461" name="ZoneTexte 4">
            <a:extLst>
              <a:ext uri="{FF2B5EF4-FFF2-40B4-BE49-F238E27FC236}">
                <a16:creationId xmlns:a16="http://schemas.microsoft.com/office/drawing/2014/main" id="{36F891A0-89C1-4F3E-9E91-E892401D25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2924175"/>
            <a:ext cx="7704137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b="1">
                <a:solidFill>
                  <a:schemeClr val="tx2"/>
                </a:solidFill>
              </a:rPr>
              <a:t>Connaitre la réglementation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b="1">
                <a:solidFill>
                  <a:schemeClr val="tx2"/>
                </a:solidFill>
              </a:rPr>
              <a:t>Composer les palanquées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b="1">
                <a:solidFill>
                  <a:schemeClr val="tx2"/>
                </a:solidFill>
              </a:rPr>
              <a:t>Désigner un suppléant si DP plonge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19462" name="ZoneTexte 2">
            <a:extLst>
              <a:ext uri="{FF2B5EF4-FFF2-40B4-BE49-F238E27FC236}">
                <a16:creationId xmlns:a16="http://schemas.microsoft.com/office/drawing/2014/main" id="{B134399C-56EB-439E-97DA-5CB211FE29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Stage en situation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9FA2B2C8-A605-45C6-A938-60E99B111F0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0483" name="Espace réservé du numéro de diapositive 2">
            <a:extLst>
              <a:ext uri="{FF2B5EF4-FFF2-40B4-BE49-F238E27FC236}">
                <a16:creationId xmlns:a16="http://schemas.microsoft.com/office/drawing/2014/main" id="{B4C52DC5-1744-4D80-8E15-9C5B6E968E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F2036AD-1196-4B22-AA14-F2DC0B299B48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0484" name="Text Box 4">
            <a:extLst>
              <a:ext uri="{FF2B5EF4-FFF2-40B4-BE49-F238E27FC236}">
                <a16:creationId xmlns:a16="http://schemas.microsoft.com/office/drawing/2014/main" id="{67C30A4A-3E1A-49E6-9D2A-96A79167DC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73238"/>
            <a:ext cx="8353425" cy="51911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UC6 : Sécuriser l’activité – 6 unités de formation</a:t>
            </a:r>
            <a:endParaRPr lang="fr-FR" altLang="fr-FR" sz="2800" b="1" u="sng">
              <a:solidFill>
                <a:schemeClr val="bg1"/>
              </a:solidFill>
            </a:endParaRPr>
          </a:p>
        </p:txBody>
      </p:sp>
      <p:sp>
        <p:nvSpPr>
          <p:cNvPr id="20485" name="ZoneTexte 4">
            <a:extLst>
              <a:ext uri="{FF2B5EF4-FFF2-40B4-BE49-F238E27FC236}">
                <a16:creationId xmlns:a16="http://schemas.microsoft.com/office/drawing/2014/main" id="{0468672B-1505-4168-B547-A73EBE36E4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2492375"/>
            <a:ext cx="7704137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Expliquer les règles de sécurité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Connaitre les risques et les préventions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Surveiller l’activité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Pratiquer des actes de prévention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Savoir utiliser le matériel de secours (RIFAP)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Connaitre et respecter la réglementation  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   FFESSM spécifique à l’activité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Intervenir sur un plongeur en difficulté </a:t>
            </a:r>
          </a:p>
        </p:txBody>
      </p:sp>
      <p:sp>
        <p:nvSpPr>
          <p:cNvPr id="20486" name="ZoneTexte 2">
            <a:extLst>
              <a:ext uri="{FF2B5EF4-FFF2-40B4-BE49-F238E27FC236}">
                <a16:creationId xmlns:a16="http://schemas.microsoft.com/office/drawing/2014/main" id="{D3DABBC9-85C7-4F4D-B79D-EF1729DB95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Stage en situation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5C9F63D7-21E8-4DA2-BD26-67FDA68C33E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1507" name="Espace réservé du numéro de diapositive 2">
            <a:extLst>
              <a:ext uri="{FF2B5EF4-FFF2-40B4-BE49-F238E27FC236}">
                <a16:creationId xmlns:a16="http://schemas.microsoft.com/office/drawing/2014/main" id="{B31648E9-F09D-4061-9D99-3F74F05018A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D2D7C621-A127-4AB2-ACB7-357549EDD8A9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1508" name="Text Box 4">
            <a:extLst>
              <a:ext uri="{FF2B5EF4-FFF2-40B4-BE49-F238E27FC236}">
                <a16:creationId xmlns:a16="http://schemas.microsoft.com/office/drawing/2014/main" id="{98EA67D4-6836-4945-932D-A373E64890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73238"/>
            <a:ext cx="8642350" cy="523875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UC10 Optionnelle pour le GP-N4 – 4 unités de formation</a:t>
            </a:r>
          </a:p>
        </p:txBody>
      </p:sp>
      <p:sp>
        <p:nvSpPr>
          <p:cNvPr id="21509" name="ZoneTexte 5">
            <a:extLst>
              <a:ext uri="{FF2B5EF4-FFF2-40B4-BE49-F238E27FC236}">
                <a16:creationId xmlns:a16="http://schemas.microsoft.com/office/drawing/2014/main" id="{85DECBDE-4CDD-435F-8E1C-3AEAF86823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708275"/>
            <a:ext cx="8424862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Concevoir des séances zone de 20m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Conduire ses séances en respectant DP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Définir une suite logique de séances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Maitriser les connaissances théoriques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Identifier les besoins des plongeurs  0-20m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Intégrer la théorie dans un cycle d’apprentissage </a:t>
            </a:r>
          </a:p>
        </p:txBody>
      </p:sp>
      <p:sp>
        <p:nvSpPr>
          <p:cNvPr id="21510" name="ZoneTexte 2">
            <a:extLst>
              <a:ext uri="{FF2B5EF4-FFF2-40B4-BE49-F238E27FC236}">
                <a16:creationId xmlns:a16="http://schemas.microsoft.com/office/drawing/2014/main" id="{8C647ED7-AC85-4F17-A4AD-146E309DE8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Stage en situation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E7C65AEF-73E3-47E9-B4EF-7FCD682CEB9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2531" name="Espace réservé du numéro de diapositive 2">
            <a:extLst>
              <a:ext uri="{FF2B5EF4-FFF2-40B4-BE49-F238E27FC236}">
                <a16:creationId xmlns:a16="http://schemas.microsoft.com/office/drawing/2014/main" id="{EAE7A74C-6F7B-4696-B28A-7F771C57D6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C65CE2E-F6C1-4B93-A034-A95C8618FD99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2532" name="Text Box 4">
            <a:extLst>
              <a:ext uri="{FF2B5EF4-FFF2-40B4-BE49-F238E27FC236}">
                <a16:creationId xmlns:a16="http://schemas.microsoft.com/office/drawing/2014/main" id="{71F76E8D-1EA3-430A-99AF-AA8388048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773238"/>
            <a:ext cx="8616950" cy="523875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UC10 Optionnelle pour le GP-N4 – 4 unités de formation</a:t>
            </a:r>
          </a:p>
        </p:txBody>
      </p:sp>
      <p:sp>
        <p:nvSpPr>
          <p:cNvPr id="22533" name="ZoneTexte 5">
            <a:extLst>
              <a:ext uri="{FF2B5EF4-FFF2-40B4-BE49-F238E27FC236}">
                <a16:creationId xmlns:a16="http://schemas.microsoft.com/office/drawing/2014/main" id="{AD778865-20B6-4BE3-BC8E-97D2B86FA4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2708275"/>
            <a:ext cx="8424862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Etre capable de faire des cours théoriques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Connaitre la réglementation liée à la pratique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Evaluer le plongeur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Attester de la pratique (valider la plongée)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Connaitre risques et prévention de la pratique</a:t>
            </a:r>
          </a:p>
          <a:p>
            <a:pPr eaLnBrk="1" hangingPunct="1">
              <a:spcBef>
                <a:spcPct val="0"/>
              </a:spcBef>
              <a:buFont typeface="Wingdings" panose="05000000000000000000" pitchFamily="2" charset="2"/>
              <a:buChar char="ü"/>
            </a:pPr>
            <a:r>
              <a:rPr lang="fr-FR" altLang="fr-FR" sz="2800" b="1">
                <a:solidFill>
                  <a:schemeClr val="tx2"/>
                </a:solidFill>
              </a:rPr>
              <a:t>Expliquer les règles de sécurité aux plongeurs </a:t>
            </a:r>
          </a:p>
        </p:txBody>
      </p:sp>
      <p:sp>
        <p:nvSpPr>
          <p:cNvPr id="22534" name="ZoneTexte 2">
            <a:extLst>
              <a:ext uri="{FF2B5EF4-FFF2-40B4-BE49-F238E27FC236}">
                <a16:creationId xmlns:a16="http://schemas.microsoft.com/office/drawing/2014/main" id="{EE69DF2A-1AA6-4ACB-88D9-B4C4FFBE76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Stage en situation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C563AEC6-FF5F-430C-8654-CC633A5571E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3555" name="Espace réservé du numéro de diapositive 2">
            <a:extLst>
              <a:ext uri="{FF2B5EF4-FFF2-40B4-BE49-F238E27FC236}">
                <a16:creationId xmlns:a16="http://schemas.microsoft.com/office/drawing/2014/main" id="{5B3109C5-0C1D-4F06-A6CD-52B794D89FA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860F7F35-83F5-42EF-9F68-6A2809E42467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3556" name="Espace réservé du numéro de diapositive 2">
            <a:extLst>
              <a:ext uri="{FF2B5EF4-FFF2-40B4-BE49-F238E27FC236}">
                <a16:creationId xmlns:a16="http://schemas.microsoft.com/office/drawing/2014/main" id="{F2AD9F60-5683-4F72-BB21-40283F5E1817}"/>
              </a:ext>
            </a:extLst>
          </p:cNvPr>
          <p:cNvSpPr txBox="1">
            <a:spLocks noGrp="1"/>
          </p:cNvSpPr>
          <p:nvPr/>
        </p:nvSpPr>
        <p:spPr bwMode="auto">
          <a:xfrm>
            <a:off x="6573838" y="654526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20E80408-DA9B-4406-ABDC-323099BA8179}" type="slidenum">
              <a:rPr lang="fr-FR" altLang="fr-FR" sz="1400">
                <a:solidFill>
                  <a:schemeClr val="bg2"/>
                </a:solidFill>
                <a:latin typeface="Comic Sans MS" panose="030F0702030302020204" pitchFamily="66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fr-FR" altLang="fr-FR" sz="14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23557" name="ZoneTexte 5">
            <a:extLst>
              <a:ext uri="{FF2B5EF4-FFF2-40B4-BE49-F238E27FC236}">
                <a16:creationId xmlns:a16="http://schemas.microsoft.com/office/drawing/2014/main" id="{161DC797-F8BC-4D7E-A293-B957630847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0825" y="1557338"/>
            <a:ext cx="8893175" cy="535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rgbClr val="FF0000"/>
                </a:solidFill>
              </a:rPr>
              <a:t>Les unités de formation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UC1 : Accueil des plongeurs – 4 unités de 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UC2 : Conception pédagogique - 4 unités de 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UC3 : Formation de plongeurs – 16 unités de 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UC5 : Organisation – 10 unités de 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UC6 : Sécuriser l’activité – 6 unités de formation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9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rgbClr val="FF0000"/>
                </a:solidFill>
              </a:rPr>
              <a:t>Peuvent être associées entre-elles sur une séance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A raison d’une UF par UC (donc 6 UF signées au maximum)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900" b="1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rgbClr val="FF0000"/>
                </a:solidFill>
              </a:rPr>
              <a:t>Nombre minimum de séances piscine</a:t>
            </a:r>
            <a:endParaRPr lang="fr-FR" altLang="fr-FR" b="1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16 séances piscine sont effectuées (car 16 UF pour l’UC3)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b="1">
              <a:solidFill>
                <a:schemeClr val="tx2"/>
              </a:solidFill>
            </a:endParaRPr>
          </a:p>
        </p:txBody>
      </p:sp>
      <p:sp>
        <p:nvSpPr>
          <p:cNvPr id="23558" name="ZoneTexte 2">
            <a:extLst>
              <a:ext uri="{FF2B5EF4-FFF2-40B4-BE49-F238E27FC236}">
                <a16:creationId xmlns:a16="http://schemas.microsoft.com/office/drawing/2014/main" id="{694DEC07-38A6-4665-9F29-740DE3F1BF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553200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Stage en situation (synthèse)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1">
            <a:extLst>
              <a:ext uri="{FF2B5EF4-FFF2-40B4-BE49-F238E27FC236}">
                <a16:creationId xmlns:a16="http://schemas.microsoft.com/office/drawing/2014/main" id="{5E9E64ED-3926-4FCC-BA2A-EFC6B6E7C1A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147" name="Espace réservé du numéro de diapositive 2">
            <a:extLst>
              <a:ext uri="{FF2B5EF4-FFF2-40B4-BE49-F238E27FC236}">
                <a16:creationId xmlns:a16="http://schemas.microsoft.com/office/drawing/2014/main" id="{B6422242-1CF9-4E69-82BC-B599C81DBF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12F7BCE-5018-4BAE-8AB0-D212B0DCD019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6148" name="Text Box 18">
            <a:extLst>
              <a:ext uri="{FF2B5EF4-FFF2-40B4-BE49-F238E27FC236}">
                <a16:creationId xmlns:a16="http://schemas.microsoft.com/office/drawing/2014/main" id="{D2796F87-3A09-4574-B309-141E3D40C3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5288" y="1628775"/>
            <a:ext cx="4632325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Les étapes pour y parvenir</a:t>
            </a:r>
          </a:p>
        </p:txBody>
      </p:sp>
      <p:sp>
        <p:nvSpPr>
          <p:cNvPr id="6149" name="Text Box 19">
            <a:hlinkClick r:id="rId2" action="ppaction://hlinksldjump"/>
            <a:extLst>
              <a:ext uri="{FF2B5EF4-FFF2-40B4-BE49-F238E27FC236}">
                <a16:creationId xmlns:a16="http://schemas.microsoft.com/office/drawing/2014/main" id="{13ABAAE2-53D4-4BC4-A13F-4A3CC7F4F1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2420938"/>
            <a:ext cx="41767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1 - Le stage initial</a:t>
            </a:r>
          </a:p>
        </p:txBody>
      </p:sp>
      <p:sp>
        <p:nvSpPr>
          <p:cNvPr id="6150" name="Text Box 20">
            <a:hlinkClick r:id="rId3" action="ppaction://hlinksldjump"/>
            <a:extLst>
              <a:ext uri="{FF2B5EF4-FFF2-40B4-BE49-F238E27FC236}">
                <a16:creationId xmlns:a16="http://schemas.microsoft.com/office/drawing/2014/main" id="{86355363-F69A-43D7-AE06-E6AA53C056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4149725"/>
            <a:ext cx="51117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2 - Le stage en situation</a:t>
            </a:r>
          </a:p>
        </p:txBody>
      </p:sp>
      <p:sp>
        <p:nvSpPr>
          <p:cNvPr id="6151" name="Text Box 21">
            <a:hlinkClick r:id="rId4" action="ppaction://hlinksldjump"/>
            <a:extLst>
              <a:ext uri="{FF2B5EF4-FFF2-40B4-BE49-F238E27FC236}">
                <a16:creationId xmlns:a16="http://schemas.microsoft.com/office/drawing/2014/main" id="{C1FC72BE-DE14-4154-9010-673B1480A1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4868863"/>
            <a:ext cx="26638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3 - L’examen</a:t>
            </a:r>
          </a:p>
        </p:txBody>
      </p:sp>
      <p:sp>
        <p:nvSpPr>
          <p:cNvPr id="6152" name="Text Box 22">
            <a:extLst>
              <a:ext uri="{FF2B5EF4-FFF2-40B4-BE49-F238E27FC236}">
                <a16:creationId xmlns:a16="http://schemas.microsoft.com/office/drawing/2014/main" id="{E664B15A-6FCB-49C8-8776-493A905C69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84438" y="3357563"/>
            <a:ext cx="5903912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Délivrance livret pédagogique</a:t>
            </a:r>
          </a:p>
        </p:txBody>
      </p:sp>
      <p:sp>
        <p:nvSpPr>
          <p:cNvPr id="6153" name="Text Box 23">
            <a:hlinkClick r:id="rId5" action="ppaction://hlinksldjump"/>
            <a:extLst>
              <a:ext uri="{FF2B5EF4-FFF2-40B4-BE49-F238E27FC236}">
                <a16:creationId xmlns:a16="http://schemas.microsoft.com/office/drawing/2014/main" id="{0FFB06AF-302C-4B3C-AB9D-C23C755F47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5732463"/>
            <a:ext cx="5761037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Cas particulier : Titulaire du GP-N4</a:t>
            </a:r>
          </a:p>
        </p:txBody>
      </p:sp>
      <p:sp>
        <p:nvSpPr>
          <p:cNvPr id="6154" name="Flèche à angle droit 11">
            <a:extLst>
              <a:ext uri="{FF2B5EF4-FFF2-40B4-BE49-F238E27FC236}">
                <a16:creationId xmlns:a16="http://schemas.microsoft.com/office/drawing/2014/main" id="{954A5C87-61FE-4FF5-9E23-0628FE04C948}"/>
              </a:ext>
            </a:extLst>
          </p:cNvPr>
          <p:cNvSpPr>
            <a:spLocks/>
          </p:cNvSpPr>
          <p:nvPr/>
        </p:nvSpPr>
        <p:spPr bwMode="auto">
          <a:xfrm rot="5400000">
            <a:off x="1224757" y="2888456"/>
            <a:ext cx="863600" cy="1081087"/>
          </a:xfrm>
          <a:custGeom>
            <a:avLst/>
            <a:gdLst>
              <a:gd name="T0" fmla="*/ 550640 w 936625"/>
              <a:gd name="T1" fmla="*/ 0 h 1296987"/>
              <a:gd name="T2" fmla="*/ 367093 w 936625"/>
              <a:gd name="T3" fmla="*/ 135607 h 1296987"/>
              <a:gd name="T4" fmla="*/ 0 w 936625"/>
              <a:gd name="T5" fmla="*/ 683318 h 1296987"/>
              <a:gd name="T6" fmla="*/ 321206 w 936625"/>
              <a:gd name="T7" fmla="*/ 751122 h 1296987"/>
              <a:gd name="T8" fmla="*/ 642413 w 936625"/>
              <a:gd name="T9" fmla="*/ 443364 h 1296987"/>
              <a:gd name="T10" fmla="*/ 734186 w 936625"/>
              <a:gd name="T11" fmla="*/ 135607 h 1296987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936625"/>
              <a:gd name="T19" fmla="*/ 1062831 h 1296987"/>
              <a:gd name="T20" fmla="*/ 819547 w 936625"/>
              <a:gd name="T21" fmla="*/ 1296987 h 129698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36625" h="1296987">
                <a:moveTo>
                  <a:pt x="0" y="1062831"/>
                </a:moveTo>
                <a:lnTo>
                  <a:pt x="585391" y="1062831"/>
                </a:lnTo>
                <a:lnTo>
                  <a:pt x="585391" y="234156"/>
                </a:lnTo>
                <a:lnTo>
                  <a:pt x="468313" y="234156"/>
                </a:lnTo>
                <a:lnTo>
                  <a:pt x="702469" y="0"/>
                </a:lnTo>
                <a:lnTo>
                  <a:pt x="936625" y="234156"/>
                </a:lnTo>
                <a:lnTo>
                  <a:pt x="819547" y="234156"/>
                </a:lnTo>
                <a:lnTo>
                  <a:pt x="819547" y="1296987"/>
                </a:lnTo>
                <a:lnTo>
                  <a:pt x="0" y="1296987"/>
                </a:lnTo>
                <a:lnTo>
                  <a:pt x="0" y="1062831"/>
                </a:lnTo>
                <a:close/>
              </a:path>
            </a:pathLst>
          </a:cu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6155" name="ZoneTexte 12">
            <a:extLst>
              <a:ext uri="{FF2B5EF4-FFF2-40B4-BE49-F238E27FC236}">
                <a16:creationId xmlns:a16="http://schemas.microsoft.com/office/drawing/2014/main" id="{8576388E-8487-4B8C-898C-AE0CB9CD99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7313" y="5445125"/>
            <a:ext cx="649287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7200" b="1">
                <a:solidFill>
                  <a:srgbClr val="FF0000"/>
                </a:solidFill>
                <a:latin typeface="Comic Sans MS" panose="030F0702030302020204" pitchFamily="66" charset="0"/>
              </a:rPr>
              <a:t>!</a:t>
            </a:r>
          </a:p>
        </p:txBody>
      </p:sp>
      <p:sp>
        <p:nvSpPr>
          <p:cNvPr id="6156" name="ZoneTexte 2">
            <a:extLst>
              <a:ext uri="{FF2B5EF4-FFF2-40B4-BE49-F238E27FC236}">
                <a16:creationId xmlns:a16="http://schemas.microsoft.com/office/drawing/2014/main" id="{540936B2-B193-4439-A6AD-023816D046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333375"/>
            <a:ext cx="6119813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</a:t>
            </a: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pied de page 1">
            <a:extLst>
              <a:ext uri="{FF2B5EF4-FFF2-40B4-BE49-F238E27FC236}">
                <a16:creationId xmlns:a16="http://schemas.microsoft.com/office/drawing/2014/main" id="{7257DD72-8EC9-4AC7-913E-FF58ACCEB34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4579" name="Espace réservé du numéro de diapositive 2">
            <a:extLst>
              <a:ext uri="{FF2B5EF4-FFF2-40B4-BE49-F238E27FC236}">
                <a16:creationId xmlns:a16="http://schemas.microsoft.com/office/drawing/2014/main" id="{1ABD929B-E632-4828-8B7D-9966B70904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2714A01B-8224-41C5-9766-2517CA15CF35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20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4580" name="Rectangle 17">
            <a:extLst>
              <a:ext uri="{FF2B5EF4-FFF2-40B4-BE49-F238E27FC236}">
                <a16:creationId xmlns:a16="http://schemas.microsoft.com/office/drawing/2014/main" id="{5B601CF4-4C04-435D-B8AB-EF6619DFF1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700213"/>
            <a:ext cx="7920037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Ultime marche avant la « mise en liberté » sur le terrain, mais à quelles conditions ? :</a:t>
            </a:r>
          </a:p>
        </p:txBody>
      </p:sp>
      <p:sp>
        <p:nvSpPr>
          <p:cNvPr id="2" name="Rectangle 18">
            <a:extLst>
              <a:ext uri="{FF2B5EF4-FFF2-40B4-BE49-F238E27FC236}">
                <a16:creationId xmlns:a16="http://schemas.microsoft.com/office/drawing/2014/main" id="{91D8B930-0309-4661-953F-412D6A2758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2852738"/>
            <a:ext cx="8748712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 b="1">
                <a:solidFill>
                  <a:schemeClr val="bg2"/>
                </a:solidFill>
                <a:latin typeface="Comic Sans MS" pitchFamily="66" charset="0"/>
              </a:defRPr>
            </a:lvl1pPr>
            <a:lvl2pPr marL="742950" indent="-285750">
              <a:defRPr sz="2800" b="1">
                <a:solidFill>
                  <a:schemeClr val="bg2"/>
                </a:solidFill>
                <a:latin typeface="Comic Sans MS" pitchFamily="66" charset="0"/>
              </a:defRPr>
            </a:lvl2pPr>
            <a:lvl3pPr marL="1143000" indent="-228600">
              <a:defRPr sz="2800" b="1">
                <a:solidFill>
                  <a:schemeClr val="bg2"/>
                </a:solidFill>
                <a:latin typeface="Comic Sans MS" pitchFamily="66" charset="0"/>
              </a:defRPr>
            </a:lvl3pPr>
            <a:lvl4pPr marL="1600200" indent="-228600">
              <a:defRPr sz="2800" b="1">
                <a:solidFill>
                  <a:schemeClr val="bg2"/>
                </a:solidFill>
                <a:latin typeface="Comic Sans MS" pitchFamily="66" charset="0"/>
              </a:defRPr>
            </a:lvl4pPr>
            <a:lvl5pPr marL="2057400" indent="-228600">
              <a:defRPr sz="2800" b="1">
                <a:solidFill>
                  <a:schemeClr val="bg2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bg2"/>
                </a:solidFill>
                <a:latin typeface="Comic Sans MS" pitchFamily="66" charset="0"/>
              </a:defRPr>
            </a:lvl9pPr>
          </a:lstStyle>
          <a:p>
            <a:pPr marL="457200" indent="-457200" eaLnBrk="1" hangingPunct="1">
              <a:buFontTx/>
              <a:buChar char="-"/>
              <a:defRPr/>
            </a:pPr>
            <a:r>
              <a:rPr lang="fr-FR" altLang="fr-FR" dirty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Licencié, francophone, Niveau 2 ou plus, RIFAP, 12 plongées en autonomie (N2)</a:t>
            </a:r>
          </a:p>
          <a:p>
            <a:pPr marL="457200" indent="-457200" eaLnBrk="1" hangingPunct="1">
              <a:buFontTx/>
              <a:buChar char="-"/>
              <a:defRPr/>
            </a:pPr>
            <a:r>
              <a:rPr lang="fr-FR" altLang="fr-FR" dirty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Etre présenté par son Président de club</a:t>
            </a:r>
          </a:p>
          <a:p>
            <a:pPr marL="457200" indent="-457200" eaLnBrk="1" hangingPunct="1">
              <a:buFontTx/>
              <a:buChar char="-"/>
              <a:defRPr/>
            </a:pPr>
            <a:r>
              <a:rPr lang="fr-FR" altLang="fr-FR" dirty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Avoir un CACI de moins de 1 an délivré par un médecin généraliste</a:t>
            </a:r>
          </a:p>
          <a:p>
            <a:pPr marL="457200" indent="-457200" eaLnBrk="1" hangingPunct="1">
              <a:buFontTx/>
              <a:buChar char="-"/>
              <a:defRPr/>
            </a:pPr>
            <a:r>
              <a:rPr lang="fr-FR" altLang="fr-FR" dirty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Avoir effectué une formation initiale (sauf exemption), avoir effectué son stage en situation et obtenir l’avis de son tuteur pour se présenter à l’examen</a:t>
            </a:r>
          </a:p>
          <a:p>
            <a:pPr marL="457200" indent="-457200" eaLnBrk="1" hangingPunct="1">
              <a:buFontTx/>
              <a:buChar char="-"/>
              <a:defRPr/>
            </a:pPr>
            <a:endParaRPr lang="fr-FR" altLang="fr-FR" dirty="0">
              <a:solidFill>
                <a:schemeClr val="tx2"/>
              </a:solidFill>
              <a:latin typeface="Calibri" pitchFamily="34" charset="0"/>
              <a:cs typeface="Arial" charset="0"/>
            </a:endParaRPr>
          </a:p>
          <a:p>
            <a:pPr eaLnBrk="1" hangingPunct="1">
              <a:defRPr/>
            </a:pPr>
            <a:r>
              <a:rPr lang="fr-FR" altLang="fr-FR" dirty="0">
                <a:solidFill>
                  <a:schemeClr val="tx2"/>
                </a:solidFill>
                <a:latin typeface="Calibri" pitchFamily="34" charset="0"/>
                <a:cs typeface="Arial" charset="0"/>
              </a:rPr>
              <a:t>                          </a:t>
            </a:r>
          </a:p>
        </p:txBody>
      </p:sp>
      <p:sp>
        <p:nvSpPr>
          <p:cNvPr id="24582" name="ZoneTexte 2">
            <a:extLst>
              <a:ext uri="{FF2B5EF4-FFF2-40B4-BE49-F238E27FC236}">
                <a16:creationId xmlns:a16="http://schemas.microsoft.com/office/drawing/2014/main" id="{CF03A1C0-156B-47FA-B7D9-A276E09AC6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Accès à l’examen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pied de page 1">
            <a:extLst>
              <a:ext uri="{FF2B5EF4-FFF2-40B4-BE49-F238E27FC236}">
                <a16:creationId xmlns:a16="http://schemas.microsoft.com/office/drawing/2014/main" id="{75FC36E6-CD5E-4846-81C8-677BFF59DF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5603" name="Espace réservé du numéro de diapositive 2">
            <a:extLst>
              <a:ext uri="{FF2B5EF4-FFF2-40B4-BE49-F238E27FC236}">
                <a16:creationId xmlns:a16="http://schemas.microsoft.com/office/drawing/2014/main" id="{2288CBD9-9A80-4F07-90B5-83CCF529DB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E0B6523-D9E3-4D41-9A3B-EAE8359AAD5F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5604" name="Espace réservé du numéro de diapositive 2">
            <a:extLst>
              <a:ext uri="{FF2B5EF4-FFF2-40B4-BE49-F238E27FC236}">
                <a16:creationId xmlns:a16="http://schemas.microsoft.com/office/drawing/2014/main" id="{DC0C7D75-C013-4AA4-9846-6623125F9F28}"/>
              </a:ext>
            </a:extLst>
          </p:cNvPr>
          <p:cNvSpPr txBox="1">
            <a:spLocks noGrp="1"/>
          </p:cNvSpPr>
          <p:nvPr/>
        </p:nvSpPr>
        <p:spPr bwMode="auto">
          <a:xfrm>
            <a:off x="6573838" y="654526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93C0DC34-8283-4BF9-BFB1-F18EE774C0C1}" type="slidenum">
              <a:rPr lang="fr-FR" altLang="fr-FR" sz="1400">
                <a:solidFill>
                  <a:schemeClr val="bg2"/>
                </a:solidFill>
                <a:latin typeface="Comic Sans MS" panose="030F0702030302020204" pitchFamily="66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21</a:t>
            </a:fld>
            <a:endParaRPr lang="fr-FR" altLang="fr-FR" sz="14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22533" name="ZoneTexte 5">
            <a:extLst>
              <a:ext uri="{FF2B5EF4-FFF2-40B4-BE49-F238E27FC236}">
                <a16:creationId xmlns:a16="http://schemas.microsoft.com/office/drawing/2014/main" id="{8AD531F9-AF45-4709-9CED-D1238B6F7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1628775"/>
            <a:ext cx="8172450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rgbClr val="2D4E77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rgbClr val="2D4E77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rgbClr val="2D4E77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rgbClr val="2D4E77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rgbClr val="2D4E77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2D4E77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2D4E77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2D4E77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rgbClr val="2D4E77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2800" b="1" dirty="0">
                <a:solidFill>
                  <a:schemeClr val="tx2"/>
                </a:solidFill>
                <a:cs typeface="Arial" charset="0"/>
              </a:rPr>
              <a:t>Le tableau suivant indique les exemptions de parties du cursus de formation ou de l’examen qui peuvent être accordées au titre de l’expérience acquise au GP-N4 ou au cours du début d’une formation E3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fr-FR" altLang="fr-FR" sz="2000" b="1" dirty="0">
              <a:solidFill>
                <a:schemeClr val="tx2"/>
              </a:solidFill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fr-FR" altLang="fr-FR" sz="2800" b="1" dirty="0">
                <a:solidFill>
                  <a:schemeClr val="tx2"/>
                </a:solidFill>
                <a:cs typeface="Arial" charset="0"/>
              </a:rPr>
              <a:t>Il appartient au candidat d’en faire la demande et de produire les documents nécessaires : </a:t>
            </a:r>
          </a:p>
          <a:p>
            <a:pPr marL="457200" indent="-457200" eaLnBrk="1" hangingPunct="1">
              <a:spcBef>
                <a:spcPct val="0"/>
              </a:spcBef>
              <a:defRPr/>
            </a:pPr>
            <a:r>
              <a:rPr lang="fr-FR" altLang="fr-FR" sz="2800" b="1" dirty="0">
                <a:solidFill>
                  <a:schemeClr val="tx2"/>
                </a:solidFill>
                <a:cs typeface="Arial" charset="0"/>
              </a:rPr>
              <a:t>A l’organisateur et délégué de la session d’examen pour les livrets </a:t>
            </a:r>
            <a:r>
              <a:rPr lang="fr-FR" altLang="fr-FR" sz="2800" b="1" dirty="0" err="1">
                <a:solidFill>
                  <a:schemeClr val="tx2"/>
                </a:solidFill>
                <a:cs typeface="Arial" charset="0"/>
              </a:rPr>
              <a:t>péda</a:t>
            </a:r>
            <a:r>
              <a:rPr lang="fr-FR" altLang="fr-FR" sz="2800" b="1" dirty="0">
                <a:solidFill>
                  <a:schemeClr val="tx2"/>
                </a:solidFill>
                <a:cs typeface="Arial" charset="0"/>
              </a:rPr>
              <a:t> initiateur ou MF1 complétés</a:t>
            </a:r>
          </a:p>
          <a:p>
            <a:pPr marL="457200" indent="-457200" eaLnBrk="1" hangingPunct="1">
              <a:spcBef>
                <a:spcPct val="0"/>
              </a:spcBef>
              <a:defRPr/>
            </a:pPr>
            <a:r>
              <a:rPr lang="fr-FR" altLang="fr-FR" sz="2800" b="1" dirty="0">
                <a:solidFill>
                  <a:schemeClr val="tx2"/>
                </a:solidFill>
                <a:cs typeface="Arial" charset="0"/>
              </a:rPr>
              <a:t>Au Président de la CTR pour l’exemption de l’épreuve mannequin (&gt;1 mois avant l’épreuve)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fr-FR" altLang="fr-FR" sz="2800" b="1" dirty="0">
              <a:solidFill>
                <a:schemeClr val="tx2"/>
              </a:solidFill>
              <a:cs typeface="Arial" charset="0"/>
            </a:endParaRPr>
          </a:p>
        </p:txBody>
      </p:sp>
      <p:sp>
        <p:nvSpPr>
          <p:cNvPr id="25606" name="Flèche courbée vers la droite 6">
            <a:extLst>
              <a:ext uri="{FF2B5EF4-FFF2-40B4-BE49-F238E27FC236}">
                <a16:creationId xmlns:a16="http://schemas.microsoft.com/office/drawing/2014/main" id="{D561E3B1-B186-4B92-A7BF-775E5F28E1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363" y="2060575"/>
            <a:ext cx="731837" cy="1216025"/>
          </a:xfrm>
          <a:prstGeom prst="curvedRightArrow">
            <a:avLst>
              <a:gd name="adj1" fmla="val 24986"/>
              <a:gd name="adj2" fmla="val 49971"/>
              <a:gd name="adj3" fmla="val 25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25607" name="Flèche courbée vers la droite 7">
            <a:extLst>
              <a:ext uri="{FF2B5EF4-FFF2-40B4-BE49-F238E27FC236}">
                <a16:creationId xmlns:a16="http://schemas.microsoft.com/office/drawing/2014/main" id="{E5B78726-50FE-4CA1-93BF-CC585DF253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363" y="4191000"/>
            <a:ext cx="731837" cy="1216025"/>
          </a:xfrm>
          <a:prstGeom prst="curvedRightArrow">
            <a:avLst>
              <a:gd name="adj1" fmla="val 24986"/>
              <a:gd name="adj2" fmla="val 49971"/>
              <a:gd name="adj3" fmla="val 25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25608" name="ZoneTexte 2">
            <a:extLst>
              <a:ext uri="{FF2B5EF4-FFF2-40B4-BE49-F238E27FC236}">
                <a16:creationId xmlns:a16="http://schemas.microsoft.com/office/drawing/2014/main" id="{989C2EAB-15DB-4BCC-A4F8-C039B692D4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Exemptions possibles</a:t>
            </a:r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3904256D-6294-4022-B49A-CB284244736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6627" name="Espace réservé du numéro de diapositive 2">
            <a:extLst>
              <a:ext uri="{FF2B5EF4-FFF2-40B4-BE49-F238E27FC236}">
                <a16:creationId xmlns:a16="http://schemas.microsoft.com/office/drawing/2014/main" id="{E3115B59-5C31-43DA-ABDB-0EF9350D7E7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5190E00-217B-4C21-AE09-30D89148CDD5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6628" name="Espace réservé du numéro de diapositive 1">
            <a:extLst>
              <a:ext uri="{FF2B5EF4-FFF2-40B4-BE49-F238E27FC236}">
                <a16:creationId xmlns:a16="http://schemas.microsoft.com/office/drawing/2014/main" id="{44423958-6AD1-4ACD-807F-BB68F822FBA5}"/>
              </a:ext>
            </a:extLst>
          </p:cNvPr>
          <p:cNvSpPr txBox="1">
            <a:spLocks noGrp="1"/>
          </p:cNvSpPr>
          <p:nvPr/>
        </p:nvSpPr>
        <p:spPr bwMode="auto">
          <a:xfrm>
            <a:off x="6573838" y="654526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208FE99-8C68-415B-BABA-30B353C49B78}" type="slidenum">
              <a:rPr lang="fr-FR" altLang="fr-FR" sz="1400">
                <a:solidFill>
                  <a:schemeClr val="bg2"/>
                </a:solidFill>
                <a:latin typeface="Comic Sans MS" panose="030F0702030302020204" pitchFamily="66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22</a:t>
            </a:fld>
            <a:endParaRPr lang="fr-FR" altLang="fr-FR" sz="14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26629" name="ZoneTexte 2">
            <a:extLst>
              <a:ext uri="{FF2B5EF4-FFF2-40B4-BE49-F238E27FC236}">
                <a16:creationId xmlns:a16="http://schemas.microsoft.com/office/drawing/2014/main" id="{4DA2F304-5A54-4BEF-AB22-61C4FB33CF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Exemptions possibles</a:t>
            </a:r>
          </a:p>
        </p:txBody>
      </p:sp>
      <p:pic>
        <p:nvPicPr>
          <p:cNvPr id="26630" name="Picture 8">
            <a:extLst>
              <a:ext uri="{FF2B5EF4-FFF2-40B4-BE49-F238E27FC236}">
                <a16:creationId xmlns:a16="http://schemas.microsoft.com/office/drawing/2014/main" id="{52746F0E-4225-4D8F-BD0C-67A01FE910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" y="1885950"/>
            <a:ext cx="9048750" cy="403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E4E3C664-1B84-4EAC-ACA6-7C1B0313BA75}"/>
              </a:ext>
            </a:extLst>
          </p:cNvPr>
          <p:cNvSpPr txBox="1"/>
          <p:nvPr/>
        </p:nvSpPr>
        <p:spPr>
          <a:xfrm rot="20918525">
            <a:off x="918852" y="3021438"/>
            <a:ext cx="1821392" cy="11079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1100" b="1" dirty="0">
                <a:solidFill>
                  <a:srgbClr val="FF0000"/>
                </a:solidFill>
              </a:rPr>
              <a:t>La mention GP-N4 +/- de 3 ans est supprimée et en cours de régularisation pour l’UC6 dans le MFT Initiateur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1">
            <a:extLst>
              <a:ext uri="{FF2B5EF4-FFF2-40B4-BE49-F238E27FC236}">
                <a16:creationId xmlns:a16="http://schemas.microsoft.com/office/drawing/2014/main" id="{567B1E1F-D3F0-4772-A5A7-50B8692E2F9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27651" name="Espace réservé du numéro de diapositive 2">
            <a:extLst>
              <a:ext uri="{FF2B5EF4-FFF2-40B4-BE49-F238E27FC236}">
                <a16:creationId xmlns:a16="http://schemas.microsoft.com/office/drawing/2014/main" id="{4187B17E-483B-4283-9FD9-7A40D7CC112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0E8C0DD-6EF4-4938-9FC7-580659667EA0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7652" name="Text Box 5">
            <a:extLst>
              <a:ext uri="{FF2B5EF4-FFF2-40B4-BE49-F238E27FC236}">
                <a16:creationId xmlns:a16="http://schemas.microsoft.com/office/drawing/2014/main" id="{6E17657C-8F53-45AB-BEA2-60A20F796A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3068638"/>
            <a:ext cx="5897563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Merci de votre attention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E2CD69ED-00E7-4D61-A19F-67170E5D677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7171" name="Espace réservé du numéro de diapositive 2">
            <a:extLst>
              <a:ext uri="{FF2B5EF4-FFF2-40B4-BE49-F238E27FC236}">
                <a16:creationId xmlns:a16="http://schemas.microsoft.com/office/drawing/2014/main" id="{C1219E65-239B-4506-A752-DEB0E5BA08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483A7EF-28C5-45DB-A530-6A4423B9E5A3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172" name="Espace réservé du numéro de diapositive 2">
            <a:extLst>
              <a:ext uri="{FF2B5EF4-FFF2-40B4-BE49-F238E27FC236}">
                <a16:creationId xmlns:a16="http://schemas.microsoft.com/office/drawing/2014/main" id="{F3F974DB-9C8C-4A2F-80D4-54A10C13BFA1}"/>
              </a:ext>
            </a:extLst>
          </p:cNvPr>
          <p:cNvSpPr txBox="1">
            <a:spLocks noGrp="1"/>
          </p:cNvSpPr>
          <p:nvPr/>
        </p:nvSpPr>
        <p:spPr bwMode="auto">
          <a:xfrm>
            <a:off x="6573838" y="654526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E1478527-9F6A-4049-B9E9-6990334C70B2}" type="slidenum">
              <a:rPr lang="fr-FR" altLang="fr-FR" sz="1400">
                <a:solidFill>
                  <a:schemeClr val="bg2"/>
                </a:solidFill>
                <a:latin typeface="Comic Sans MS" panose="030F0702030302020204" pitchFamily="66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4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7173" name="ZoneTexte 6">
            <a:extLst>
              <a:ext uri="{FF2B5EF4-FFF2-40B4-BE49-F238E27FC236}">
                <a16:creationId xmlns:a16="http://schemas.microsoft.com/office/drawing/2014/main" id="{668C775B-2DBF-41C6-951B-DACF367467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2492375"/>
            <a:ext cx="684053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Durée</a:t>
            </a:r>
            <a:r>
              <a:rPr lang="fr-FR" altLang="fr-FR" b="1">
                <a:solidFill>
                  <a:schemeClr val="tx2"/>
                </a:solidFill>
              </a:rPr>
              <a:t> : 2 j ou 2x1 j ou 4 demi journées réparties sur un mois maximum</a:t>
            </a: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7174" name="ZoneTexte 7">
            <a:extLst>
              <a:ext uri="{FF2B5EF4-FFF2-40B4-BE49-F238E27FC236}">
                <a16:creationId xmlns:a16="http://schemas.microsoft.com/office/drawing/2014/main" id="{5FA10E99-7F43-4067-B0C9-3040091CF0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3644900"/>
            <a:ext cx="590391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Organisé par</a:t>
            </a:r>
            <a:r>
              <a:rPr lang="fr-FR" altLang="fr-FR" b="1">
                <a:solidFill>
                  <a:schemeClr val="tx2"/>
                </a:solidFill>
              </a:rPr>
              <a:t>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Club ou CODEP </a:t>
            </a: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7175" name="Flèche droite 11">
            <a:extLst>
              <a:ext uri="{FF2B5EF4-FFF2-40B4-BE49-F238E27FC236}">
                <a16:creationId xmlns:a16="http://schemas.microsoft.com/office/drawing/2014/main" id="{393406B0-6A4B-4EFA-81C4-5252B22BE9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3789363"/>
            <a:ext cx="576262" cy="341312"/>
          </a:xfrm>
          <a:prstGeom prst="rightArrow">
            <a:avLst>
              <a:gd name="adj1" fmla="val 50000"/>
              <a:gd name="adj2" fmla="val 4991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7176" name="Flèche droite 11">
            <a:extLst>
              <a:ext uri="{FF2B5EF4-FFF2-40B4-BE49-F238E27FC236}">
                <a16:creationId xmlns:a16="http://schemas.microsoft.com/office/drawing/2014/main" id="{406EB3A6-603C-4C10-88F7-5DBB597975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2613" y="2636838"/>
            <a:ext cx="576262" cy="341312"/>
          </a:xfrm>
          <a:prstGeom prst="rightArrow">
            <a:avLst>
              <a:gd name="adj1" fmla="val 50000"/>
              <a:gd name="adj2" fmla="val 4991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7177" name="ZoneTexte 10">
            <a:extLst>
              <a:ext uri="{FF2B5EF4-FFF2-40B4-BE49-F238E27FC236}">
                <a16:creationId xmlns:a16="http://schemas.microsoft.com/office/drawing/2014/main" id="{E29F163B-27E9-4A3D-82B2-2603E22ADBA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4724400"/>
            <a:ext cx="7129463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Formé par</a:t>
            </a:r>
            <a:r>
              <a:rPr lang="fr-FR" altLang="fr-FR" b="1">
                <a:solidFill>
                  <a:schemeClr val="tx2"/>
                </a:solidFill>
              </a:rPr>
              <a:t>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E4 licencié présent pendant tout le stage </a:t>
            </a: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7178" name="Flèche droite 11">
            <a:extLst>
              <a:ext uri="{FF2B5EF4-FFF2-40B4-BE49-F238E27FC236}">
                <a16:creationId xmlns:a16="http://schemas.microsoft.com/office/drawing/2014/main" id="{B44B2BD6-23CE-46A9-9409-2E81E4057F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4867275"/>
            <a:ext cx="576262" cy="341313"/>
          </a:xfrm>
          <a:prstGeom prst="rightArrow">
            <a:avLst>
              <a:gd name="adj1" fmla="val 50000"/>
              <a:gd name="adj2" fmla="val 4991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7179" name="ZoneTexte 2">
            <a:extLst>
              <a:ext uri="{FF2B5EF4-FFF2-40B4-BE49-F238E27FC236}">
                <a16:creationId xmlns:a16="http://schemas.microsoft.com/office/drawing/2014/main" id="{E384E6C3-82D8-4989-935E-7EF36A49AF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Stage initial</a:t>
            </a:r>
          </a:p>
        </p:txBody>
      </p:sp>
      <p:sp>
        <p:nvSpPr>
          <p:cNvPr id="7180" name="ZoneTexte 6">
            <a:extLst>
              <a:ext uri="{FF2B5EF4-FFF2-40B4-BE49-F238E27FC236}">
                <a16:creationId xmlns:a16="http://schemas.microsoft.com/office/drawing/2014/main" id="{8501605E-448B-431E-8125-F30CFDC5C8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1925" y="1700213"/>
            <a:ext cx="6840538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Conditions</a:t>
            </a:r>
            <a:r>
              <a:rPr lang="fr-FR" altLang="fr-FR" b="1">
                <a:solidFill>
                  <a:schemeClr val="tx2"/>
                </a:solidFill>
              </a:rPr>
              <a:t>: avoir 18 ans et être licencié</a:t>
            </a:r>
            <a:endParaRPr lang="fr-FR" altLang="fr-FR" sz="2800" b="1">
              <a:solidFill>
                <a:schemeClr val="tx2"/>
              </a:solidFill>
            </a:endParaRPr>
          </a:p>
        </p:txBody>
      </p:sp>
      <p:sp>
        <p:nvSpPr>
          <p:cNvPr id="7181" name="Flèche droite 11">
            <a:extLst>
              <a:ext uri="{FF2B5EF4-FFF2-40B4-BE49-F238E27FC236}">
                <a16:creationId xmlns:a16="http://schemas.microsoft.com/office/drawing/2014/main" id="{6FF32912-AFD6-43C5-BDDD-FD8C80897F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844675"/>
            <a:ext cx="576262" cy="341313"/>
          </a:xfrm>
          <a:prstGeom prst="rightArrow">
            <a:avLst>
              <a:gd name="adj1" fmla="val 50000"/>
              <a:gd name="adj2" fmla="val 4991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32224C0A-1C61-4F4B-A6CC-B9474229757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195" name="Espace réservé du numéro de diapositive 2">
            <a:extLst>
              <a:ext uri="{FF2B5EF4-FFF2-40B4-BE49-F238E27FC236}">
                <a16:creationId xmlns:a16="http://schemas.microsoft.com/office/drawing/2014/main" id="{0DFF4E96-10B6-4133-8C9E-27FC4C023D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2245F50-0A0B-4279-9F7B-D3AC23C4722C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196" name="Espace réservé du numéro de diapositive 2">
            <a:extLst>
              <a:ext uri="{FF2B5EF4-FFF2-40B4-BE49-F238E27FC236}">
                <a16:creationId xmlns:a16="http://schemas.microsoft.com/office/drawing/2014/main" id="{A0FEB204-6463-4AAC-A0BF-AC032BDC572F}"/>
              </a:ext>
            </a:extLst>
          </p:cNvPr>
          <p:cNvSpPr txBox="1">
            <a:spLocks noGrp="1"/>
          </p:cNvSpPr>
          <p:nvPr/>
        </p:nvSpPr>
        <p:spPr bwMode="auto">
          <a:xfrm>
            <a:off x="6573838" y="6545263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DADFA05F-2474-427F-9EA2-73F7041659DC}" type="slidenum">
              <a:rPr lang="fr-FR" altLang="fr-FR" sz="1400">
                <a:solidFill>
                  <a:schemeClr val="bg2"/>
                </a:solidFill>
                <a:latin typeface="Comic Sans MS" panose="030F0702030302020204" pitchFamily="66" charset="0"/>
              </a:rPr>
              <a:pPr algn="r"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fr-FR" altLang="fr-FR" sz="1400">
              <a:solidFill>
                <a:schemeClr val="bg2"/>
              </a:solidFill>
              <a:latin typeface="Comic Sans MS" panose="030F0702030302020204" pitchFamily="66" charset="0"/>
            </a:endParaRPr>
          </a:p>
        </p:txBody>
      </p:sp>
      <p:sp>
        <p:nvSpPr>
          <p:cNvPr id="8197" name="ZoneTexte 7">
            <a:extLst>
              <a:ext uri="{FF2B5EF4-FFF2-40B4-BE49-F238E27FC236}">
                <a16:creationId xmlns:a16="http://schemas.microsoft.com/office/drawing/2014/main" id="{DD3EAD6E-B8CF-4FB3-B7A2-52B537B73F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3350" y="1700213"/>
            <a:ext cx="7489825" cy="301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Contenu: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UC1: Accueil des plongeurs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UC2: Conception pédagogique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UC3: Formation des plongeurs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UC7: Connaissances support (activité, réglementation)</a:t>
            </a:r>
            <a:endParaRPr lang="fr-FR" altLang="fr-FR" sz="2800" b="1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8198" name="Flèche droite 11">
            <a:extLst>
              <a:ext uri="{FF2B5EF4-FFF2-40B4-BE49-F238E27FC236}">
                <a16:creationId xmlns:a16="http://schemas.microsoft.com/office/drawing/2014/main" id="{367F5C85-1464-427B-9149-BC523DD250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1916113"/>
            <a:ext cx="576262" cy="341312"/>
          </a:xfrm>
          <a:prstGeom prst="rightArrow">
            <a:avLst>
              <a:gd name="adj1" fmla="val 50000"/>
              <a:gd name="adj2" fmla="val 4991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8199" name="ZoneTexte 10">
            <a:extLst>
              <a:ext uri="{FF2B5EF4-FFF2-40B4-BE49-F238E27FC236}">
                <a16:creationId xmlns:a16="http://schemas.microsoft.com/office/drawing/2014/main" id="{1E60472A-D317-4A54-96DD-347744A667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4941888"/>
            <a:ext cx="69119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Remise du livret pédagogique à l’issue du stage =&gt; valable 3 ans</a:t>
            </a:r>
          </a:p>
        </p:txBody>
      </p:sp>
      <p:sp>
        <p:nvSpPr>
          <p:cNvPr id="8200" name="Flèche droite 11">
            <a:extLst>
              <a:ext uri="{FF2B5EF4-FFF2-40B4-BE49-F238E27FC236}">
                <a16:creationId xmlns:a16="http://schemas.microsoft.com/office/drawing/2014/main" id="{FA0605B6-8A6F-4CD5-BFEE-B13C831066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5229225"/>
            <a:ext cx="576262" cy="341313"/>
          </a:xfrm>
          <a:prstGeom prst="rightArrow">
            <a:avLst>
              <a:gd name="adj1" fmla="val 50000"/>
              <a:gd name="adj2" fmla="val 4991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8201" name="ZoneTexte 2">
            <a:extLst>
              <a:ext uri="{FF2B5EF4-FFF2-40B4-BE49-F238E27FC236}">
                <a16:creationId xmlns:a16="http://schemas.microsoft.com/office/drawing/2014/main" id="{B4840392-6DB4-4A7F-8729-EEA7BDF30F6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Stage initial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Espace réservé du pied de page 1">
            <a:extLst>
              <a:ext uri="{FF2B5EF4-FFF2-40B4-BE49-F238E27FC236}">
                <a16:creationId xmlns:a16="http://schemas.microsoft.com/office/drawing/2014/main" id="{B06BF440-CBD5-42C7-9480-7A8B3CBA51D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9219" name="Espace réservé du numéro de diapositive 2">
            <a:extLst>
              <a:ext uri="{FF2B5EF4-FFF2-40B4-BE49-F238E27FC236}">
                <a16:creationId xmlns:a16="http://schemas.microsoft.com/office/drawing/2014/main" id="{69A50A66-C186-4394-BB66-ABDFDCE5EA9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EDE9FFA-6AE3-4EC0-9DF8-15E2E6FD3BC1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5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220" name="Text Box 4">
            <a:extLst>
              <a:ext uri="{FF2B5EF4-FFF2-40B4-BE49-F238E27FC236}">
                <a16:creationId xmlns:a16="http://schemas.microsoft.com/office/drawing/2014/main" id="{6826B780-2019-4FE1-8F8B-04E5C8EE60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1700213"/>
            <a:ext cx="760888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 u="sng">
                <a:solidFill>
                  <a:schemeClr val="tx2"/>
                </a:solidFill>
              </a:rPr>
              <a:t>Construction des fondations de l’enseignant</a:t>
            </a:r>
          </a:p>
        </p:txBody>
      </p:sp>
      <p:sp>
        <p:nvSpPr>
          <p:cNvPr id="9221" name="Text Box 12">
            <a:extLst>
              <a:ext uri="{FF2B5EF4-FFF2-40B4-BE49-F238E27FC236}">
                <a16:creationId xmlns:a16="http://schemas.microsoft.com/office/drawing/2014/main" id="{39097064-1DF1-41BE-8F50-C91651CA27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2492375"/>
            <a:ext cx="7885112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Donner aux stagiaires des connaissances de base en </a:t>
            </a:r>
            <a:br>
              <a:rPr lang="fr-FR" altLang="fr-FR" sz="2800">
                <a:solidFill>
                  <a:schemeClr val="tx2"/>
                </a:solidFill>
              </a:rPr>
            </a:br>
            <a:r>
              <a:rPr lang="fr-FR" altLang="fr-FR" sz="2800">
                <a:solidFill>
                  <a:schemeClr val="tx2"/>
                </a:solidFill>
              </a:rPr>
              <a:t>pédagogie</a:t>
            </a:r>
          </a:p>
        </p:txBody>
      </p:sp>
      <p:sp>
        <p:nvSpPr>
          <p:cNvPr id="9222" name="Text Box 13">
            <a:extLst>
              <a:ext uri="{FF2B5EF4-FFF2-40B4-BE49-F238E27FC236}">
                <a16:creationId xmlns:a16="http://schemas.microsoft.com/office/drawing/2014/main" id="{0E642C6E-49F1-4E35-B225-E60A529E7C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4575" y="3429000"/>
            <a:ext cx="684053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Donner les grands axes de travail personnel</a:t>
            </a:r>
          </a:p>
        </p:txBody>
      </p:sp>
      <p:sp>
        <p:nvSpPr>
          <p:cNvPr id="9223" name="Text Box 14">
            <a:extLst>
              <a:ext uri="{FF2B5EF4-FFF2-40B4-BE49-F238E27FC236}">
                <a16:creationId xmlns:a16="http://schemas.microsoft.com/office/drawing/2014/main" id="{AA8C86B5-32E0-4681-86DC-EFB9B9617B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4413" y="3933825"/>
            <a:ext cx="67341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Fixer le cadre réglementaire de la pratique</a:t>
            </a:r>
          </a:p>
        </p:txBody>
      </p:sp>
      <p:sp>
        <p:nvSpPr>
          <p:cNvPr id="9224" name="Text Box 15">
            <a:extLst>
              <a:ext uri="{FF2B5EF4-FFF2-40B4-BE49-F238E27FC236}">
                <a16:creationId xmlns:a16="http://schemas.microsoft.com/office/drawing/2014/main" id="{7537F4F9-E0BE-4AFC-884B-3292DC3276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4413" y="4508500"/>
            <a:ext cx="7920037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Découverte des thèmes relatifs à l’enseignement </a:t>
            </a:r>
            <a:br>
              <a:rPr lang="fr-FR" altLang="fr-FR" sz="2800">
                <a:solidFill>
                  <a:schemeClr val="tx2"/>
                </a:solidFill>
              </a:rPr>
            </a:br>
            <a:r>
              <a:rPr lang="fr-FR" altLang="fr-FR" sz="2800">
                <a:solidFill>
                  <a:schemeClr val="tx2"/>
                </a:solidFill>
              </a:rPr>
              <a:t>transversal</a:t>
            </a:r>
          </a:p>
        </p:txBody>
      </p:sp>
      <p:sp>
        <p:nvSpPr>
          <p:cNvPr id="9225" name="Text Box 15">
            <a:extLst>
              <a:ext uri="{FF2B5EF4-FFF2-40B4-BE49-F238E27FC236}">
                <a16:creationId xmlns:a16="http://schemas.microsoft.com/office/drawing/2014/main" id="{CE9777A9-5093-47BF-994A-DCF4AA9B49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5589588"/>
            <a:ext cx="61912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>
                <a:solidFill>
                  <a:schemeClr val="tx2"/>
                </a:solidFill>
              </a:rPr>
              <a:t>Construction de séances de plongée</a:t>
            </a:r>
          </a:p>
        </p:txBody>
      </p:sp>
      <p:sp>
        <p:nvSpPr>
          <p:cNvPr id="9226" name="Flèche droite 11">
            <a:extLst>
              <a:ext uri="{FF2B5EF4-FFF2-40B4-BE49-F238E27FC236}">
                <a16:creationId xmlns:a16="http://schemas.microsoft.com/office/drawing/2014/main" id="{994BBC3C-3DE7-4012-86E7-AC17B6FB6E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13" y="2636838"/>
            <a:ext cx="576262" cy="341312"/>
          </a:xfrm>
          <a:prstGeom prst="rightArrow">
            <a:avLst>
              <a:gd name="adj1" fmla="val 50000"/>
              <a:gd name="adj2" fmla="val 4991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9227" name="Flèche droite 12">
            <a:extLst>
              <a:ext uri="{FF2B5EF4-FFF2-40B4-BE49-F238E27FC236}">
                <a16:creationId xmlns:a16="http://schemas.microsoft.com/office/drawing/2014/main" id="{8B5AB39D-AE6D-4543-935D-AAFBDC60F4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13" y="3500438"/>
            <a:ext cx="576262" cy="341312"/>
          </a:xfrm>
          <a:prstGeom prst="rightArrow">
            <a:avLst>
              <a:gd name="adj1" fmla="val 50000"/>
              <a:gd name="adj2" fmla="val 4991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9228" name="Flèche droite 13">
            <a:extLst>
              <a:ext uri="{FF2B5EF4-FFF2-40B4-BE49-F238E27FC236}">
                <a16:creationId xmlns:a16="http://schemas.microsoft.com/office/drawing/2014/main" id="{ACC4A9E6-11F4-4EAC-B7EB-13C7D6D5E4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13" y="4076700"/>
            <a:ext cx="576262" cy="341313"/>
          </a:xfrm>
          <a:prstGeom prst="rightArrow">
            <a:avLst>
              <a:gd name="adj1" fmla="val 50000"/>
              <a:gd name="adj2" fmla="val 4991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9229" name="Flèche droite 14">
            <a:extLst>
              <a:ext uri="{FF2B5EF4-FFF2-40B4-BE49-F238E27FC236}">
                <a16:creationId xmlns:a16="http://schemas.microsoft.com/office/drawing/2014/main" id="{4A0636B8-2CC6-4444-B3AF-E4D98BAFB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113" y="4652963"/>
            <a:ext cx="576262" cy="341312"/>
          </a:xfrm>
          <a:prstGeom prst="rightArrow">
            <a:avLst>
              <a:gd name="adj1" fmla="val 50000"/>
              <a:gd name="adj2" fmla="val 4991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9230" name="Flèche droite 15">
            <a:extLst>
              <a:ext uri="{FF2B5EF4-FFF2-40B4-BE49-F238E27FC236}">
                <a16:creationId xmlns:a16="http://schemas.microsoft.com/office/drawing/2014/main" id="{EAC4A933-44FF-4B6F-9488-7453FE448A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9400" y="5661025"/>
            <a:ext cx="576263" cy="341313"/>
          </a:xfrm>
          <a:prstGeom prst="rightArrow">
            <a:avLst>
              <a:gd name="adj1" fmla="val 50000"/>
              <a:gd name="adj2" fmla="val 4991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chemeClr val="tx2"/>
              </a:solidFill>
              <a:latin typeface="Comic Sans MS" panose="030F0702030302020204" pitchFamily="66" charset="0"/>
            </a:endParaRPr>
          </a:p>
        </p:txBody>
      </p:sp>
      <p:sp>
        <p:nvSpPr>
          <p:cNvPr id="9231" name="ZoneTexte 2">
            <a:extLst>
              <a:ext uri="{FF2B5EF4-FFF2-40B4-BE49-F238E27FC236}">
                <a16:creationId xmlns:a16="http://schemas.microsoft.com/office/drawing/2014/main" id="{8DCC908C-3C4F-4B7E-A3E8-1C20A19AD8D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Stage initial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7CA6DFF4-FA19-4077-8BCF-CAADA6EA802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0243" name="Espace réservé du numéro de diapositive 2">
            <a:extLst>
              <a:ext uri="{FF2B5EF4-FFF2-40B4-BE49-F238E27FC236}">
                <a16:creationId xmlns:a16="http://schemas.microsoft.com/office/drawing/2014/main" id="{80B12E95-EEF0-42A0-B235-9FA6035486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E7F4C2E7-05AF-40F3-B67D-115C5FE032E5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6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4" name="Text Box 1038">
            <a:extLst>
              <a:ext uri="{FF2B5EF4-FFF2-40B4-BE49-F238E27FC236}">
                <a16:creationId xmlns:a16="http://schemas.microsoft.com/office/drawing/2014/main" id="{03BB585B-42A2-4E70-B56F-8CB2717527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752600"/>
            <a:ext cx="5994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Une construction en 3 phases</a:t>
            </a:r>
          </a:p>
        </p:txBody>
      </p:sp>
      <p:sp>
        <p:nvSpPr>
          <p:cNvPr id="10245" name="Rectangle 1046">
            <a:extLst>
              <a:ext uri="{FF2B5EF4-FFF2-40B4-BE49-F238E27FC236}">
                <a16:creationId xmlns:a16="http://schemas.microsoft.com/office/drawing/2014/main" id="{0E4CF461-0A7E-4A67-B948-8B2EF25BDA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2565400"/>
            <a:ext cx="7920038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1 - Connaissance de l’environnement de la plongée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                          Cadre réglementaire	</a:t>
            </a:r>
          </a:p>
        </p:txBody>
      </p:sp>
      <p:sp>
        <p:nvSpPr>
          <p:cNvPr id="10246" name="Rectangle 1047">
            <a:extLst>
              <a:ext uri="{FF2B5EF4-FFF2-40B4-BE49-F238E27FC236}">
                <a16:creationId xmlns:a16="http://schemas.microsoft.com/office/drawing/2014/main" id="{8CC3C808-57A3-4195-8D06-4DC038A23A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550" y="4076700"/>
            <a:ext cx="8424863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2 – Connaissance des bases d’un acte pédagogique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                         L’accueil, la communication et l’apprentissage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	            Pédagogie générale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	            Pédagogie spécifique plongée</a:t>
            </a:r>
          </a:p>
        </p:txBody>
      </p:sp>
      <p:sp>
        <p:nvSpPr>
          <p:cNvPr id="10247" name="Flèche à angle droit 8">
            <a:extLst>
              <a:ext uri="{FF2B5EF4-FFF2-40B4-BE49-F238E27FC236}">
                <a16:creationId xmlns:a16="http://schemas.microsoft.com/office/drawing/2014/main" id="{3D421B18-CCB5-4FC5-9630-D5A0C949FCBE}"/>
              </a:ext>
            </a:extLst>
          </p:cNvPr>
          <p:cNvSpPr>
            <a:spLocks/>
          </p:cNvSpPr>
          <p:nvPr/>
        </p:nvSpPr>
        <p:spPr bwMode="auto">
          <a:xfrm rot="5400000">
            <a:off x="1439863" y="3176588"/>
            <a:ext cx="647700" cy="863600"/>
          </a:xfrm>
          <a:custGeom>
            <a:avLst/>
            <a:gdLst>
              <a:gd name="T0" fmla="*/ 485775 w 647700"/>
              <a:gd name="T1" fmla="*/ 0 h 863600"/>
              <a:gd name="T2" fmla="*/ 323850 w 647700"/>
              <a:gd name="T3" fmla="*/ 161925 h 863600"/>
              <a:gd name="T4" fmla="*/ 0 w 647700"/>
              <a:gd name="T5" fmla="*/ 782637 h 863600"/>
              <a:gd name="T6" fmla="*/ 283369 w 647700"/>
              <a:gd name="T7" fmla="*/ 863600 h 863600"/>
              <a:gd name="T8" fmla="*/ 566738 w 647700"/>
              <a:gd name="T9" fmla="*/ 512762 h 863600"/>
              <a:gd name="T10" fmla="*/ 647700 w 647700"/>
              <a:gd name="T11" fmla="*/ 161925 h 863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647700"/>
              <a:gd name="T19" fmla="*/ 701675 h 863600"/>
              <a:gd name="T20" fmla="*/ 566738 w 647700"/>
              <a:gd name="T21" fmla="*/ 863600 h 863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47700" h="863600">
                <a:moveTo>
                  <a:pt x="0" y="701675"/>
                </a:moveTo>
                <a:lnTo>
                  <a:pt x="404813" y="701675"/>
                </a:lnTo>
                <a:lnTo>
                  <a:pt x="404813" y="161925"/>
                </a:lnTo>
                <a:lnTo>
                  <a:pt x="323850" y="161925"/>
                </a:lnTo>
                <a:lnTo>
                  <a:pt x="485775" y="0"/>
                </a:lnTo>
                <a:lnTo>
                  <a:pt x="647700" y="161925"/>
                </a:lnTo>
                <a:lnTo>
                  <a:pt x="566738" y="161925"/>
                </a:lnTo>
                <a:lnTo>
                  <a:pt x="566738" y="863600"/>
                </a:lnTo>
                <a:lnTo>
                  <a:pt x="0" y="863600"/>
                </a:lnTo>
                <a:lnTo>
                  <a:pt x="0" y="701675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10248" name="Flèche à angle droit 10">
            <a:extLst>
              <a:ext uri="{FF2B5EF4-FFF2-40B4-BE49-F238E27FC236}">
                <a16:creationId xmlns:a16="http://schemas.microsoft.com/office/drawing/2014/main" id="{37EFE67D-062A-4BAA-A2D2-FBAE5D23F871}"/>
              </a:ext>
            </a:extLst>
          </p:cNvPr>
          <p:cNvSpPr>
            <a:spLocks/>
          </p:cNvSpPr>
          <p:nvPr/>
        </p:nvSpPr>
        <p:spPr bwMode="auto">
          <a:xfrm rot="5400000">
            <a:off x="1439863" y="5049838"/>
            <a:ext cx="647700" cy="863600"/>
          </a:xfrm>
          <a:custGeom>
            <a:avLst/>
            <a:gdLst>
              <a:gd name="T0" fmla="*/ 485775 w 647700"/>
              <a:gd name="T1" fmla="*/ 0 h 863600"/>
              <a:gd name="T2" fmla="*/ 323850 w 647700"/>
              <a:gd name="T3" fmla="*/ 161925 h 863600"/>
              <a:gd name="T4" fmla="*/ 0 w 647700"/>
              <a:gd name="T5" fmla="*/ 782637 h 863600"/>
              <a:gd name="T6" fmla="*/ 283369 w 647700"/>
              <a:gd name="T7" fmla="*/ 863600 h 863600"/>
              <a:gd name="T8" fmla="*/ 566738 w 647700"/>
              <a:gd name="T9" fmla="*/ 512762 h 863600"/>
              <a:gd name="T10" fmla="*/ 647700 w 647700"/>
              <a:gd name="T11" fmla="*/ 161925 h 863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647700"/>
              <a:gd name="T19" fmla="*/ 701675 h 863600"/>
              <a:gd name="T20" fmla="*/ 566738 w 647700"/>
              <a:gd name="T21" fmla="*/ 863600 h 863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47700" h="863600">
                <a:moveTo>
                  <a:pt x="0" y="701675"/>
                </a:moveTo>
                <a:lnTo>
                  <a:pt x="404813" y="701675"/>
                </a:lnTo>
                <a:lnTo>
                  <a:pt x="404813" y="161925"/>
                </a:lnTo>
                <a:lnTo>
                  <a:pt x="323850" y="161925"/>
                </a:lnTo>
                <a:lnTo>
                  <a:pt x="485775" y="0"/>
                </a:lnTo>
                <a:lnTo>
                  <a:pt x="647700" y="161925"/>
                </a:lnTo>
                <a:lnTo>
                  <a:pt x="566738" y="161925"/>
                </a:lnTo>
                <a:lnTo>
                  <a:pt x="566738" y="863600"/>
                </a:lnTo>
                <a:lnTo>
                  <a:pt x="0" y="863600"/>
                </a:lnTo>
                <a:lnTo>
                  <a:pt x="0" y="701675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10249" name="ZoneTexte 2">
            <a:extLst>
              <a:ext uri="{FF2B5EF4-FFF2-40B4-BE49-F238E27FC236}">
                <a16:creationId xmlns:a16="http://schemas.microsoft.com/office/drawing/2014/main" id="{94A12911-F24E-427B-8E74-569F1FB7A9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Stage initial</a:t>
            </a:r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1">
            <a:extLst>
              <a:ext uri="{FF2B5EF4-FFF2-40B4-BE49-F238E27FC236}">
                <a16:creationId xmlns:a16="http://schemas.microsoft.com/office/drawing/2014/main" id="{9DD9E3B4-5A40-40D1-B7EB-D0BA2C613A3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1267" name="Espace réservé du numéro de diapositive 2">
            <a:extLst>
              <a:ext uri="{FF2B5EF4-FFF2-40B4-BE49-F238E27FC236}">
                <a16:creationId xmlns:a16="http://schemas.microsoft.com/office/drawing/2014/main" id="{8862536F-71A2-4976-B219-C116C4D571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198B5CD6-ECAC-4C28-BD0F-22A99068A171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7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268" name="Text Box 1048">
            <a:extLst>
              <a:ext uri="{FF2B5EF4-FFF2-40B4-BE49-F238E27FC236}">
                <a16:creationId xmlns:a16="http://schemas.microsoft.com/office/drawing/2014/main" id="{0DB21369-077C-47D7-9EBE-3CA1361CC5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1752600"/>
            <a:ext cx="80152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b="1">
                <a:solidFill>
                  <a:schemeClr val="tx2"/>
                </a:solidFill>
              </a:rPr>
              <a:t>Une construction en 3 phases (suite et fin)</a:t>
            </a:r>
          </a:p>
        </p:txBody>
      </p:sp>
      <p:sp>
        <p:nvSpPr>
          <p:cNvPr id="11269" name="Rectangle 1049">
            <a:extLst>
              <a:ext uri="{FF2B5EF4-FFF2-40B4-BE49-F238E27FC236}">
                <a16:creationId xmlns:a16="http://schemas.microsoft.com/office/drawing/2014/main" id="{433397CF-28C8-438D-8BED-0084E02AC6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2997200"/>
            <a:ext cx="8099425" cy="204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 u="sng">
                <a:solidFill>
                  <a:schemeClr val="tx2"/>
                </a:solidFill>
              </a:rPr>
              <a:t>3 - Construction d’un acte pédagogique plongée 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 u="sng">
              <a:solidFill>
                <a:schemeClr val="tx2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	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                 Élaboration de séances pratiques dont le contenu est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400" b="1">
                <a:solidFill>
                  <a:schemeClr val="tx2"/>
                </a:solidFill>
              </a:rPr>
              <a:t>                 en relation avec les </a:t>
            </a:r>
            <a:r>
              <a:rPr lang="fr-FR" altLang="fr-FR" sz="2400" b="1" u="sng">
                <a:solidFill>
                  <a:schemeClr val="tx2"/>
                </a:solidFill>
              </a:rPr>
              <a:t>besoins réels </a:t>
            </a:r>
            <a:r>
              <a:rPr lang="fr-FR" altLang="fr-FR" sz="2400" b="1">
                <a:solidFill>
                  <a:schemeClr val="tx2"/>
                </a:solidFill>
              </a:rPr>
              <a:t>du plongeur</a:t>
            </a:r>
          </a:p>
        </p:txBody>
      </p:sp>
      <p:sp>
        <p:nvSpPr>
          <p:cNvPr id="11270" name="Flèche à angle droit 7">
            <a:extLst>
              <a:ext uri="{FF2B5EF4-FFF2-40B4-BE49-F238E27FC236}">
                <a16:creationId xmlns:a16="http://schemas.microsoft.com/office/drawing/2014/main" id="{F3749BD1-021E-4175-AEA9-D34C2CDE4CF1}"/>
              </a:ext>
            </a:extLst>
          </p:cNvPr>
          <p:cNvSpPr>
            <a:spLocks/>
          </p:cNvSpPr>
          <p:nvPr/>
        </p:nvSpPr>
        <p:spPr bwMode="auto">
          <a:xfrm rot="5400000">
            <a:off x="647700" y="4041775"/>
            <a:ext cx="647700" cy="863600"/>
          </a:xfrm>
          <a:custGeom>
            <a:avLst/>
            <a:gdLst>
              <a:gd name="T0" fmla="*/ 485775 w 647700"/>
              <a:gd name="T1" fmla="*/ 0 h 863600"/>
              <a:gd name="T2" fmla="*/ 323850 w 647700"/>
              <a:gd name="T3" fmla="*/ 161925 h 863600"/>
              <a:gd name="T4" fmla="*/ 0 w 647700"/>
              <a:gd name="T5" fmla="*/ 782637 h 863600"/>
              <a:gd name="T6" fmla="*/ 283369 w 647700"/>
              <a:gd name="T7" fmla="*/ 863600 h 863600"/>
              <a:gd name="T8" fmla="*/ 566738 w 647700"/>
              <a:gd name="T9" fmla="*/ 512762 h 863600"/>
              <a:gd name="T10" fmla="*/ 647700 w 647700"/>
              <a:gd name="T11" fmla="*/ 161925 h 863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647700"/>
              <a:gd name="T19" fmla="*/ 701675 h 863600"/>
              <a:gd name="T20" fmla="*/ 566738 w 647700"/>
              <a:gd name="T21" fmla="*/ 863600 h 863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47700" h="863600">
                <a:moveTo>
                  <a:pt x="0" y="701675"/>
                </a:moveTo>
                <a:lnTo>
                  <a:pt x="404813" y="701675"/>
                </a:lnTo>
                <a:lnTo>
                  <a:pt x="404813" y="161925"/>
                </a:lnTo>
                <a:lnTo>
                  <a:pt x="323850" y="161925"/>
                </a:lnTo>
                <a:lnTo>
                  <a:pt x="485775" y="0"/>
                </a:lnTo>
                <a:lnTo>
                  <a:pt x="647700" y="161925"/>
                </a:lnTo>
                <a:lnTo>
                  <a:pt x="566738" y="161925"/>
                </a:lnTo>
                <a:lnTo>
                  <a:pt x="566738" y="863600"/>
                </a:lnTo>
                <a:lnTo>
                  <a:pt x="0" y="863600"/>
                </a:lnTo>
                <a:lnTo>
                  <a:pt x="0" y="701675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11271" name="ZoneTexte 2">
            <a:extLst>
              <a:ext uri="{FF2B5EF4-FFF2-40B4-BE49-F238E27FC236}">
                <a16:creationId xmlns:a16="http://schemas.microsoft.com/office/drawing/2014/main" id="{E0D44ABD-1638-4BA7-996A-654D4A457C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Stage initial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pied de page 1">
            <a:extLst>
              <a:ext uri="{FF2B5EF4-FFF2-40B4-BE49-F238E27FC236}">
                <a16:creationId xmlns:a16="http://schemas.microsoft.com/office/drawing/2014/main" id="{DD22B4C0-C984-4CAB-BBA1-456C2DA5B9D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2291" name="Espace réservé du numéro de diapositive 2">
            <a:extLst>
              <a:ext uri="{FF2B5EF4-FFF2-40B4-BE49-F238E27FC236}">
                <a16:creationId xmlns:a16="http://schemas.microsoft.com/office/drawing/2014/main" id="{4754B1EF-0036-4A98-B237-BB9CF9F3F6F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5000A97E-D7CD-4B1C-8E5B-86B60E477B78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2292" name="Rectangle 12">
            <a:extLst>
              <a:ext uri="{FF2B5EF4-FFF2-40B4-BE49-F238E27FC236}">
                <a16:creationId xmlns:a16="http://schemas.microsoft.com/office/drawing/2014/main" id="{74D1E32B-36D6-49D6-8429-9CFFEE38ED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63713" y="4149725"/>
            <a:ext cx="68453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 Mise en situation des connaissances initiales</a:t>
            </a:r>
          </a:p>
        </p:txBody>
      </p:sp>
      <p:sp>
        <p:nvSpPr>
          <p:cNvPr id="12293" name="Rectangle 13">
            <a:extLst>
              <a:ext uri="{FF2B5EF4-FFF2-40B4-BE49-F238E27FC236}">
                <a16:creationId xmlns:a16="http://schemas.microsoft.com/office/drawing/2014/main" id="{C303DA17-2DF9-42FB-AB45-BB96656BB9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20863" y="4797425"/>
            <a:ext cx="589121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Construction de son vécu d’enseignant</a:t>
            </a:r>
          </a:p>
        </p:txBody>
      </p:sp>
      <p:sp>
        <p:nvSpPr>
          <p:cNvPr id="12294" name="Text Box 16">
            <a:extLst>
              <a:ext uri="{FF2B5EF4-FFF2-40B4-BE49-F238E27FC236}">
                <a16:creationId xmlns:a16="http://schemas.microsoft.com/office/drawing/2014/main" id="{8E8B1D9C-74A7-403D-B081-F62913162A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1773238"/>
            <a:ext cx="5113338" cy="1801812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bg1"/>
                </a:solidFill>
              </a:rPr>
              <a:t>- 6 jours 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fr-FR" altLang="fr-FR" sz="2800" b="1">
                <a:solidFill>
                  <a:schemeClr val="bg1"/>
                </a:solidFill>
              </a:rPr>
              <a:t> ou 3 fois 2 jours 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fr-FR" altLang="fr-FR" sz="2800" b="1">
                <a:solidFill>
                  <a:schemeClr val="bg1"/>
                </a:solidFill>
              </a:rPr>
              <a:t> ou 16 séances piscine</a:t>
            </a:r>
          </a:p>
        </p:txBody>
      </p:sp>
      <p:sp>
        <p:nvSpPr>
          <p:cNvPr id="12295" name="Rectangle 17">
            <a:extLst>
              <a:ext uri="{FF2B5EF4-FFF2-40B4-BE49-F238E27FC236}">
                <a16:creationId xmlns:a16="http://schemas.microsoft.com/office/drawing/2014/main" id="{6CA0E7FE-C5AA-486F-93D5-3BAD51FCED0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5445125"/>
            <a:ext cx="461962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Élaboration de fiches de cours</a:t>
            </a:r>
          </a:p>
        </p:txBody>
      </p:sp>
      <p:sp>
        <p:nvSpPr>
          <p:cNvPr id="12296" name="Flèche droite 8">
            <a:extLst>
              <a:ext uri="{FF2B5EF4-FFF2-40B4-BE49-F238E27FC236}">
                <a16:creationId xmlns:a16="http://schemas.microsoft.com/office/drawing/2014/main" id="{9CF57EFC-3307-4FD6-9646-AEE0E793A7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4292600"/>
            <a:ext cx="576262" cy="341313"/>
          </a:xfrm>
          <a:prstGeom prst="rightArrow">
            <a:avLst>
              <a:gd name="adj1" fmla="val 50000"/>
              <a:gd name="adj2" fmla="val 49916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7" name="Flèche droite 9">
            <a:extLst>
              <a:ext uri="{FF2B5EF4-FFF2-40B4-BE49-F238E27FC236}">
                <a16:creationId xmlns:a16="http://schemas.microsoft.com/office/drawing/2014/main" id="{8004C318-8E95-416A-8C0B-66F03C6A7E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4941888"/>
            <a:ext cx="576262" cy="339725"/>
          </a:xfrm>
          <a:prstGeom prst="rightArrow">
            <a:avLst>
              <a:gd name="adj1" fmla="val 50000"/>
              <a:gd name="adj2" fmla="val 5015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8" name="Flèche droite 10">
            <a:extLst>
              <a:ext uri="{FF2B5EF4-FFF2-40B4-BE49-F238E27FC236}">
                <a16:creationId xmlns:a16="http://schemas.microsoft.com/office/drawing/2014/main" id="{76F6658C-DC1F-4436-B1A2-8ADCB8F64A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5589588"/>
            <a:ext cx="576262" cy="339725"/>
          </a:xfrm>
          <a:prstGeom prst="rightArrow">
            <a:avLst>
              <a:gd name="adj1" fmla="val 50000"/>
              <a:gd name="adj2" fmla="val 5015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2800" b="1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2299" name="ZoneTexte 2">
            <a:extLst>
              <a:ext uri="{FF2B5EF4-FFF2-40B4-BE49-F238E27FC236}">
                <a16:creationId xmlns:a16="http://schemas.microsoft.com/office/drawing/2014/main" id="{8637BF31-F012-41D6-97C1-9A39AFF7E1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Stage en situation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1">
            <a:extLst>
              <a:ext uri="{FF2B5EF4-FFF2-40B4-BE49-F238E27FC236}">
                <a16:creationId xmlns:a16="http://schemas.microsoft.com/office/drawing/2014/main" id="{ADE307B5-9278-4C3C-8CCB-F9F19CAC828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3315" name="Espace réservé du numéro de diapositive 2">
            <a:extLst>
              <a:ext uri="{FF2B5EF4-FFF2-40B4-BE49-F238E27FC236}">
                <a16:creationId xmlns:a16="http://schemas.microsoft.com/office/drawing/2014/main" id="{DD93195D-2B77-4FD3-9045-DC41521975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7A93DFF-1B42-42FE-9B74-5DD3F1E9CD2E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9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316" name="Rectangle 5">
            <a:extLst>
              <a:ext uri="{FF2B5EF4-FFF2-40B4-BE49-F238E27FC236}">
                <a16:creationId xmlns:a16="http://schemas.microsoft.com/office/drawing/2014/main" id="{7EDF8DF5-C312-4F63-9E08-420222DBB3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916113"/>
            <a:ext cx="73374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Accompagnement par un « guide » pédagogique</a:t>
            </a:r>
          </a:p>
        </p:txBody>
      </p:sp>
      <p:sp>
        <p:nvSpPr>
          <p:cNvPr id="13317" name="Text Box 10">
            <a:extLst>
              <a:ext uri="{FF2B5EF4-FFF2-40B4-BE49-F238E27FC236}">
                <a16:creationId xmlns:a16="http://schemas.microsoft.com/office/drawing/2014/main" id="{046B6C65-AD66-4ED2-AA7E-7AEA92366F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2997200"/>
            <a:ext cx="2087562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E4 licencié</a:t>
            </a:r>
          </a:p>
        </p:txBody>
      </p:sp>
      <p:sp>
        <p:nvSpPr>
          <p:cNvPr id="13318" name="Text Box 11">
            <a:extLst>
              <a:ext uri="{FF2B5EF4-FFF2-40B4-BE49-F238E27FC236}">
                <a16:creationId xmlns:a16="http://schemas.microsoft.com/office/drawing/2014/main" id="{07E804C8-2738-4129-8834-D5BC3968C6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47813" y="4292600"/>
            <a:ext cx="691197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fr-FR" altLang="fr-FR" sz="2800" b="1">
                <a:solidFill>
                  <a:schemeClr val="tx2"/>
                </a:solidFill>
              </a:rPr>
              <a:t>E3 licencié ayant la qualification de tuteur de stage initiateur (TSI)</a:t>
            </a:r>
          </a:p>
        </p:txBody>
      </p:sp>
      <p:sp>
        <p:nvSpPr>
          <p:cNvPr id="13319" name="Flèche à angle droit 10">
            <a:extLst>
              <a:ext uri="{FF2B5EF4-FFF2-40B4-BE49-F238E27FC236}">
                <a16:creationId xmlns:a16="http://schemas.microsoft.com/office/drawing/2014/main" id="{7C398C5D-DDA3-4E1A-AF8A-3EE1130E2471}"/>
              </a:ext>
            </a:extLst>
          </p:cNvPr>
          <p:cNvSpPr>
            <a:spLocks/>
          </p:cNvSpPr>
          <p:nvPr/>
        </p:nvSpPr>
        <p:spPr bwMode="auto">
          <a:xfrm rot="5400000">
            <a:off x="576263" y="4329113"/>
            <a:ext cx="647700" cy="863600"/>
          </a:xfrm>
          <a:custGeom>
            <a:avLst/>
            <a:gdLst>
              <a:gd name="T0" fmla="*/ 485775 w 647700"/>
              <a:gd name="T1" fmla="*/ 0 h 863600"/>
              <a:gd name="T2" fmla="*/ 323850 w 647700"/>
              <a:gd name="T3" fmla="*/ 161925 h 863600"/>
              <a:gd name="T4" fmla="*/ 0 w 647700"/>
              <a:gd name="T5" fmla="*/ 782637 h 863600"/>
              <a:gd name="T6" fmla="*/ 283369 w 647700"/>
              <a:gd name="T7" fmla="*/ 863600 h 863600"/>
              <a:gd name="T8" fmla="*/ 566738 w 647700"/>
              <a:gd name="T9" fmla="*/ 512762 h 863600"/>
              <a:gd name="T10" fmla="*/ 647700 w 647700"/>
              <a:gd name="T11" fmla="*/ 161925 h 863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647700"/>
              <a:gd name="T19" fmla="*/ 701675 h 863600"/>
              <a:gd name="T20" fmla="*/ 566738 w 647700"/>
              <a:gd name="T21" fmla="*/ 863600 h 863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47700" h="863600">
                <a:moveTo>
                  <a:pt x="0" y="701675"/>
                </a:moveTo>
                <a:lnTo>
                  <a:pt x="404813" y="701675"/>
                </a:lnTo>
                <a:lnTo>
                  <a:pt x="404813" y="161925"/>
                </a:lnTo>
                <a:lnTo>
                  <a:pt x="323850" y="161925"/>
                </a:lnTo>
                <a:lnTo>
                  <a:pt x="485775" y="0"/>
                </a:lnTo>
                <a:lnTo>
                  <a:pt x="647700" y="161925"/>
                </a:lnTo>
                <a:lnTo>
                  <a:pt x="566738" y="161925"/>
                </a:lnTo>
                <a:lnTo>
                  <a:pt x="566738" y="863600"/>
                </a:lnTo>
                <a:lnTo>
                  <a:pt x="0" y="863600"/>
                </a:lnTo>
                <a:lnTo>
                  <a:pt x="0" y="701675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13320" name="Flèche à angle droit 11">
            <a:extLst>
              <a:ext uri="{FF2B5EF4-FFF2-40B4-BE49-F238E27FC236}">
                <a16:creationId xmlns:a16="http://schemas.microsoft.com/office/drawing/2014/main" id="{72C7684C-7E11-482D-BA8A-240F0E06B6AC}"/>
              </a:ext>
            </a:extLst>
          </p:cNvPr>
          <p:cNvSpPr>
            <a:spLocks/>
          </p:cNvSpPr>
          <p:nvPr/>
        </p:nvSpPr>
        <p:spPr bwMode="auto">
          <a:xfrm rot="5400000">
            <a:off x="576263" y="2744788"/>
            <a:ext cx="647700" cy="863600"/>
          </a:xfrm>
          <a:custGeom>
            <a:avLst/>
            <a:gdLst>
              <a:gd name="T0" fmla="*/ 485775 w 647700"/>
              <a:gd name="T1" fmla="*/ 0 h 863600"/>
              <a:gd name="T2" fmla="*/ 323850 w 647700"/>
              <a:gd name="T3" fmla="*/ 161925 h 863600"/>
              <a:gd name="T4" fmla="*/ 0 w 647700"/>
              <a:gd name="T5" fmla="*/ 782637 h 863600"/>
              <a:gd name="T6" fmla="*/ 283369 w 647700"/>
              <a:gd name="T7" fmla="*/ 863600 h 863600"/>
              <a:gd name="T8" fmla="*/ 566738 w 647700"/>
              <a:gd name="T9" fmla="*/ 512762 h 863600"/>
              <a:gd name="T10" fmla="*/ 647700 w 647700"/>
              <a:gd name="T11" fmla="*/ 161925 h 863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647700"/>
              <a:gd name="T19" fmla="*/ 701675 h 863600"/>
              <a:gd name="T20" fmla="*/ 566738 w 647700"/>
              <a:gd name="T21" fmla="*/ 863600 h 863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47700" h="863600">
                <a:moveTo>
                  <a:pt x="0" y="701675"/>
                </a:moveTo>
                <a:lnTo>
                  <a:pt x="404813" y="701675"/>
                </a:lnTo>
                <a:lnTo>
                  <a:pt x="404813" y="161925"/>
                </a:lnTo>
                <a:lnTo>
                  <a:pt x="323850" y="161925"/>
                </a:lnTo>
                <a:lnTo>
                  <a:pt x="485775" y="0"/>
                </a:lnTo>
                <a:lnTo>
                  <a:pt x="647700" y="161925"/>
                </a:lnTo>
                <a:lnTo>
                  <a:pt x="566738" y="161925"/>
                </a:lnTo>
                <a:lnTo>
                  <a:pt x="566738" y="863600"/>
                </a:lnTo>
                <a:lnTo>
                  <a:pt x="0" y="863600"/>
                </a:lnTo>
                <a:lnTo>
                  <a:pt x="0" y="701675"/>
                </a:lnTo>
                <a:close/>
              </a:path>
            </a:pathLst>
          </a:cu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/>
          <a:lstStyle/>
          <a:p>
            <a:endParaRPr lang="fr-FR"/>
          </a:p>
        </p:txBody>
      </p:sp>
      <p:sp>
        <p:nvSpPr>
          <p:cNvPr id="13321" name="ZoneTexte 2">
            <a:extLst>
              <a:ext uri="{FF2B5EF4-FFF2-40B4-BE49-F238E27FC236}">
                <a16:creationId xmlns:a16="http://schemas.microsoft.com/office/drawing/2014/main" id="{D1825264-43FD-4703-BE7B-85C89D23F1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103188"/>
            <a:ext cx="61198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Cursus initiateur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000" b="1">
                <a:solidFill>
                  <a:schemeClr val="bg1"/>
                </a:solidFill>
              </a:rPr>
              <a:t>Stage en situation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 Codep 92</Template>
  <TotalTime>1410</TotalTime>
  <Words>1196</Words>
  <Application>Microsoft Office PowerPoint</Application>
  <PresentationFormat>Affichage à l'écran (4:3)</PresentationFormat>
  <Paragraphs>232</Paragraphs>
  <Slides>23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Comic Sans MS</vt:lpstr>
      <vt:lpstr>Times New Roman</vt:lpstr>
      <vt:lpstr>Wingdings</vt:lpstr>
      <vt:lpstr>Masque Codep 92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stage initial</dc:title>
  <dc:creator>Patrick</dc:creator>
  <cp:lastModifiedBy>CORBEL Brigitte</cp:lastModifiedBy>
  <cp:revision>120</cp:revision>
  <dcterms:created xsi:type="dcterms:W3CDTF">2001-05-06T13:33:23Z</dcterms:created>
  <dcterms:modified xsi:type="dcterms:W3CDTF">2018-10-15T14:02:45Z</dcterms:modified>
</cp:coreProperties>
</file>