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6" r:id="rId1"/>
    <p:sldMasterId id="2147483818" r:id="rId2"/>
  </p:sldMasterIdLst>
  <p:notesMasterIdLst>
    <p:notesMasterId r:id="rId18"/>
  </p:notesMasterIdLst>
  <p:handoutMasterIdLst>
    <p:handoutMasterId r:id="rId19"/>
  </p:handoutMasterIdLst>
  <p:sldIdLst>
    <p:sldId id="264" r:id="rId3"/>
    <p:sldId id="279" r:id="rId4"/>
    <p:sldId id="270" r:id="rId5"/>
    <p:sldId id="281" r:id="rId6"/>
    <p:sldId id="266" r:id="rId7"/>
    <p:sldId id="268" r:id="rId8"/>
    <p:sldId id="267" r:id="rId9"/>
    <p:sldId id="280" r:id="rId10"/>
    <p:sldId id="269" r:id="rId11"/>
    <p:sldId id="275" r:id="rId12"/>
    <p:sldId id="277" r:id="rId13"/>
    <p:sldId id="274" r:id="rId14"/>
    <p:sldId id="273" r:id="rId15"/>
    <p:sldId id="285" r:id="rId16"/>
    <p:sldId id="284" r:id="rId17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3333CC"/>
    <a:srgbClr val="00B4B0"/>
    <a:srgbClr val="002322"/>
    <a:srgbClr val="00CC99"/>
    <a:srgbClr val="00CC00"/>
    <a:srgbClr val="33CC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1" autoAdjust="0"/>
    <p:restoredTop sz="94660"/>
  </p:normalViewPr>
  <p:slideViewPr>
    <p:cSldViewPr>
      <p:cViewPr varScale="1">
        <p:scale>
          <a:sx n="82" d="100"/>
          <a:sy n="82" d="100"/>
        </p:scale>
        <p:origin x="1507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5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C5BC888D-5485-4F0C-8C6F-7D817F9B8CC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98F55D6E-71F0-49F0-9087-4A3715A8D166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02CF160F-CF17-4ADA-BA42-8D406A780B8E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241AADA7-7D03-406E-A278-A12D9B6A14F7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03A2DE9-F5BA-4C5E-B3A7-0FE3A9C3EB9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FC9FF2F7-DEE4-4387-8A9E-798F9C54AB82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40A838AB-82F3-42C3-B6F0-A3408A62574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11BC620F-6F90-4F4B-8BCA-263BB7EC7A07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0439A2AA-F0DE-4E9C-949E-C6D93E509BC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C18A61F8-6605-47B2-9E61-D90A10F6D2E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3" name="Rectangle 7">
            <a:extLst>
              <a:ext uri="{FF2B5EF4-FFF2-40B4-BE49-F238E27FC236}">
                <a16:creationId xmlns:a16="http://schemas.microsoft.com/office/drawing/2014/main" id="{18C6DBA9-9CE1-4BEF-B869-AE4E36C4560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13226FE-9C4B-46DC-89F7-21F07679A6B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870B0D26-EC8D-4618-96DE-8C256D3B0A2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Espace réservé des commentaires 2">
            <a:extLst>
              <a:ext uri="{FF2B5EF4-FFF2-40B4-BE49-F238E27FC236}">
                <a16:creationId xmlns:a16="http://schemas.microsoft.com/office/drawing/2014/main" id="{7530E4F5-34FC-4CCB-80AB-8083898D7F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F9FF66A6-A0C0-4B02-B1A9-08E45A5EDB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6BEC9E58-471E-422E-B06E-D0B08E018B52}" type="slidenum">
              <a:rPr lang="fr-FR" altLang="fr-FR" sz="1200" b="0" smtClean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</a:t>
            </a:fld>
            <a:endParaRPr lang="fr-FR" altLang="fr-FR" sz="12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30B01780-D541-46BF-BF83-D863E732F43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FF2BB1B-52CC-40C2-B33D-06D46D76CB8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C161C-16F7-4423-B534-26EE26E27F8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53285040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3EC393F6-F3BB-4BC1-9074-A341B6770F3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AB7BDB6-ABFF-45D2-A4D0-4A7E997A6A8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AA57B-BDA7-4353-AC68-B1474A99157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3341565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C5E82E5C-72FF-4427-9FE8-3A856A5E43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11A4DEB-ED6B-46B5-B11A-367F0BD53EB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492B51-8D5A-4D9E-89EE-C5557136F14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0409421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9">
            <a:extLst>
              <a:ext uri="{FF2B5EF4-FFF2-40B4-BE49-F238E27FC236}">
                <a16:creationId xmlns:a16="http://schemas.microsoft.com/office/drawing/2014/main" id="{99495A8D-9C92-4FAC-81C7-65423CDD10F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1412875"/>
            <a:ext cx="914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3346" name="Rectangle 1058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fr-FR"/>
              <a:t>Cliquez pour modifier le style du titre du masque</a:t>
            </a:r>
          </a:p>
        </p:txBody>
      </p:sp>
      <p:sp>
        <p:nvSpPr>
          <p:cNvPr id="13347" name="Rectangle 105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1060">
            <a:extLst>
              <a:ext uri="{FF2B5EF4-FFF2-40B4-BE49-F238E27FC236}">
                <a16:creationId xmlns:a16="http://schemas.microsoft.com/office/drawing/2014/main" id="{A990B26F-FDB8-4F23-82AA-15611FB3F504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1061">
            <a:extLst>
              <a:ext uri="{FF2B5EF4-FFF2-40B4-BE49-F238E27FC236}">
                <a16:creationId xmlns:a16="http://schemas.microsoft.com/office/drawing/2014/main" id="{CBB7B473-D2E0-4AC8-A335-68684A1BB86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" name="Rectangle 1062">
            <a:extLst>
              <a:ext uri="{FF2B5EF4-FFF2-40B4-BE49-F238E27FC236}">
                <a16:creationId xmlns:a16="http://schemas.microsoft.com/office/drawing/2014/main" id="{96766836-E5A9-4A87-B25E-AE8068E95A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B687D-179C-47BB-9A9D-C4D0F851DCF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161503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5A4C8E44-C598-458D-83E9-2CD868B0F66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8AAD5118-EBCB-4FFD-B858-E5B806EA30C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1F7F2-B8E3-4224-B253-4416C8914F6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8319973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E11A98F2-0EE3-46D3-9EF3-CA6F5E4604D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4D8ACA62-1C41-4708-B67A-0B8B051B5D3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8D55F4-2CB6-401B-902E-F856F344A13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9032339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18E2B06-9084-4E26-89A2-B70F7D27B76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8E82720E-154C-4387-A8E1-6658B2A75EE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D02A6F-939B-4005-83E6-AF6BBF19AFC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07994116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60F596DD-3651-4B0D-85C4-1D12C2791DA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86F1753-A390-49BE-8812-CEF398F0186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78E81-DACA-480B-A5AE-96C8079FD2D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4943611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F2B83221-FF3A-434B-BC8D-8E9A8183C16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67EF1EE9-F40A-4A78-86BB-06CFEDF0463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E09BF-142D-4044-B938-B6D1AA9DE17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4408724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1331FF0A-7192-4F97-9CCB-A42E98508C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8CCF1AB1-1BBB-4070-B03B-461F939AE4E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0419F-EA42-4D4D-9EF0-29DA8194945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24831807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1C78824-972B-411C-98C3-ADFF41699E1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017C8D83-52AB-4792-929E-96576CE4189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D71D5-7831-49D1-A7F0-411E81B27B5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5071530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83C435-EE5E-47E8-B8F9-73209D2384C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6FD75569-B0B2-41DE-9191-E65BB44B76A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67ADF-B47C-40EE-B598-AF9810F6C1A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32868670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47967062-B989-44DE-A0E5-B05A03E8C9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fr-FR" altLang="fr-FR" sz="18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1027" name="Picture 8">
            <a:extLst>
              <a:ext uri="{FF2B5EF4-FFF2-40B4-BE49-F238E27FC236}">
                <a16:creationId xmlns:a16="http://schemas.microsoft.com/office/drawing/2014/main" id="{FFA224E9-C695-4221-8EB9-539BC4580C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2" name="Espace réservé du titre 1">
            <a:extLst>
              <a:ext uri="{FF2B5EF4-FFF2-40B4-BE49-F238E27FC236}">
                <a16:creationId xmlns:a16="http://schemas.microsoft.com/office/drawing/2014/main" id="{F71B4A7E-0C40-47F0-8499-4157CF8BA44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32773" name="Espace réservé du texte 2">
            <a:extLst>
              <a:ext uri="{FF2B5EF4-FFF2-40B4-BE49-F238E27FC236}">
                <a16:creationId xmlns:a16="http://schemas.microsoft.com/office/drawing/2014/main" id="{30C02819-3098-44BD-ADBA-A573E3086C7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372425DC-0F39-45C6-A792-4B86D71147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>
                <a:solidFill>
                  <a:schemeClr val="tx1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2775" name="Rectangle 7">
            <a:extLst>
              <a:ext uri="{FF2B5EF4-FFF2-40B4-BE49-F238E27FC236}">
                <a16:creationId xmlns:a16="http://schemas.microsoft.com/office/drawing/2014/main" id="{8F2815CF-5F42-4C78-9B0B-4D9741CC461B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CF9B92F7-C6C5-463F-8F04-9CF01E02A34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2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2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2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2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utoUpdateAnimBg="0"/>
      <p:bldP spid="32773" grpId="0" build="p" autoUpdateAnimBg="0">
        <p:tmplLst>
          <p:tmpl lvl="1">
            <p:tnLst>
              <p:par>
                <p:cTn presetID="5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277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277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277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277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7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277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rgbClr val="2D4E77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2D4E77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rgbClr val="2D4E77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rgbClr val="2D4E77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2D4E77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2D4E77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2D4E77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2D4E77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4">
            <a:extLst>
              <a:ext uri="{FF2B5EF4-FFF2-40B4-BE49-F238E27FC236}">
                <a16:creationId xmlns:a16="http://schemas.microsoft.com/office/drawing/2014/main" id="{989E9FCA-2D26-4EB4-97B0-224A090E0F4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7350" y="2476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2051" name="Rectangle 38">
            <a:extLst>
              <a:ext uri="{FF2B5EF4-FFF2-40B4-BE49-F238E27FC236}">
                <a16:creationId xmlns:a16="http://schemas.microsoft.com/office/drawing/2014/main" id="{EE09CB4D-7B0D-44C8-A9A5-6F29861D4A6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1730375"/>
            <a:ext cx="7772400" cy="465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8" name="Rectangle 1060">
            <a:extLst>
              <a:ext uri="{FF2B5EF4-FFF2-40B4-BE49-F238E27FC236}">
                <a16:creationId xmlns:a16="http://schemas.microsoft.com/office/drawing/2014/main" id="{1BE9A38B-9F21-48C4-82E7-138AFA49837B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9" name="Rectangle 1061">
            <a:extLst>
              <a:ext uri="{FF2B5EF4-FFF2-40B4-BE49-F238E27FC236}">
                <a16:creationId xmlns:a16="http://schemas.microsoft.com/office/drawing/2014/main" id="{ABA59E39-42A2-48C0-AAB7-BE1572E3E3C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0" name="Rectangle 1062">
            <a:extLst>
              <a:ext uri="{FF2B5EF4-FFF2-40B4-BE49-F238E27FC236}">
                <a16:creationId xmlns:a16="http://schemas.microsoft.com/office/drawing/2014/main" id="{EA1C9851-D160-4EE5-823C-D001B076A786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8E1DC07-A7AD-458E-BCC6-A797924ECB2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</p:sldLayoutIdLst>
  <p:transition spd="med"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800" b="1">
          <a:solidFill>
            <a:schemeClr val="bg2"/>
          </a:solidFill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u"/>
        <a:defRPr sz="2800" b="1">
          <a:solidFill>
            <a:schemeClr val="bg2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t"/>
        <a:defRPr sz="2800" b="1">
          <a:solidFill>
            <a:schemeClr val="bg2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800" b="1">
          <a:solidFill>
            <a:schemeClr val="bg2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http://perso.wanadoo.fr/quai.rive-neuve/Images/E2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perso.wanadoo.fr/quai.rive-neuve/Images/initiateur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A4F2EBC0-30CE-47EA-9BE6-708F067740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147" name="Espace réservé du numéro de diapositive 2">
            <a:extLst>
              <a:ext uri="{FF2B5EF4-FFF2-40B4-BE49-F238E27FC236}">
                <a16:creationId xmlns:a16="http://schemas.microsoft.com/office/drawing/2014/main" id="{A3D2D3E2-9B72-4706-950F-1C186A6C2F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4A3256B-3FD1-4213-89E2-9EEA71C42936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148" name="Text Box 7">
            <a:extLst>
              <a:ext uri="{FF2B5EF4-FFF2-40B4-BE49-F238E27FC236}">
                <a16:creationId xmlns:a16="http://schemas.microsoft.com/office/drawing/2014/main" id="{04DC8118-9699-4536-8C28-DF2EC6E5A3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2636838"/>
            <a:ext cx="506571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>
                <a:solidFill>
                  <a:schemeClr val="bg2"/>
                </a:solidFill>
              </a:rPr>
              <a:t>Prérogatives E1 et E2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0BC7AE49-3636-43EB-920B-26958609608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6387" name="Espace réservé du numéro de diapositive 2">
            <a:extLst>
              <a:ext uri="{FF2B5EF4-FFF2-40B4-BE49-F238E27FC236}">
                <a16:creationId xmlns:a16="http://schemas.microsoft.com/office/drawing/2014/main" id="{5BB3F265-2AA4-4E5F-95C2-350FBC94D9F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ED20D84-0D04-4A47-96D5-4D3BF55C7C1B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388" name="Text Box 2">
            <a:extLst>
              <a:ext uri="{FF2B5EF4-FFF2-40B4-BE49-F238E27FC236}">
                <a16:creationId xmlns:a16="http://schemas.microsoft.com/office/drawing/2014/main" id="{DAA59A2B-9F0F-4051-A86D-C6E884F64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2492375"/>
            <a:ext cx="6408737" cy="180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1- Enseignement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2- Exploration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3- Délivrance des niveaux de plongée</a:t>
            </a:r>
          </a:p>
        </p:txBody>
      </p:sp>
      <p:sp>
        <p:nvSpPr>
          <p:cNvPr id="16389" name="Text Box 9">
            <a:extLst>
              <a:ext uri="{FF2B5EF4-FFF2-40B4-BE49-F238E27FC236}">
                <a16:creationId xmlns:a16="http://schemas.microsoft.com/office/drawing/2014/main" id="{8224DBAB-9CD8-4A70-A996-1A630D96FB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19925" y="1844675"/>
            <a:ext cx="1441450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  <a:latin typeface="Arial" panose="020B0604020202020204" pitchFamily="34" charset="0"/>
              </a:rPr>
              <a:t>Plan</a:t>
            </a:r>
            <a:endParaRPr lang="fr-FR" altLang="fr-FR" sz="28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6390" name="Text Box 7">
            <a:extLst>
              <a:ext uri="{FF2B5EF4-FFF2-40B4-BE49-F238E27FC236}">
                <a16:creationId xmlns:a16="http://schemas.microsoft.com/office/drawing/2014/main" id="{0E9E97A0-9ECA-43E8-939A-64043DDD56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34559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Prérogatives E2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pied de page 1">
            <a:extLst>
              <a:ext uri="{FF2B5EF4-FFF2-40B4-BE49-F238E27FC236}">
                <a16:creationId xmlns:a16="http://schemas.microsoft.com/office/drawing/2014/main" id="{5D4C0B88-DFC9-48FC-AA50-DBACE454013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7411" name="Espace réservé du numéro de diapositive 2">
            <a:extLst>
              <a:ext uri="{FF2B5EF4-FFF2-40B4-BE49-F238E27FC236}">
                <a16:creationId xmlns:a16="http://schemas.microsoft.com/office/drawing/2014/main" id="{CAC47107-8C7C-4BB5-BD2E-51A2A2348D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19768DD-7C42-4EF9-8857-9F20476BB7A9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7412" name="Text Box 3">
            <a:extLst>
              <a:ext uri="{FF2B5EF4-FFF2-40B4-BE49-F238E27FC236}">
                <a16:creationId xmlns:a16="http://schemas.microsoft.com/office/drawing/2014/main" id="{2A04DAB5-A800-4E72-9250-66932F1763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44675"/>
            <a:ext cx="5400675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Limité à l’espace de 0 à 20 mètres</a:t>
            </a:r>
          </a:p>
        </p:txBody>
      </p:sp>
      <p:sp>
        <p:nvSpPr>
          <p:cNvPr id="17413" name="Text Box 4">
            <a:extLst>
              <a:ext uri="{FF2B5EF4-FFF2-40B4-BE49-F238E27FC236}">
                <a16:creationId xmlns:a16="http://schemas.microsoft.com/office/drawing/2014/main" id="{F945289E-8E22-4107-85C4-BE645251FB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2708275"/>
            <a:ext cx="64087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Formation des plongeurs de P1 au GP-P4 </a:t>
            </a:r>
          </a:p>
        </p:txBody>
      </p:sp>
      <p:sp>
        <p:nvSpPr>
          <p:cNvPr id="17414" name="Text Box 5">
            <a:extLst>
              <a:ext uri="{FF2B5EF4-FFF2-40B4-BE49-F238E27FC236}">
                <a16:creationId xmlns:a16="http://schemas.microsoft.com/office/drawing/2014/main" id="{519D65B8-34F0-44EC-AA36-DB814590C4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0063" y="3860800"/>
            <a:ext cx="6119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Formation théorique des plongeurs jusqu’à P2</a:t>
            </a:r>
          </a:p>
        </p:txBody>
      </p:sp>
      <p:sp>
        <p:nvSpPr>
          <p:cNvPr id="17415" name="Text Box 5">
            <a:extLst>
              <a:ext uri="{FF2B5EF4-FFF2-40B4-BE49-F238E27FC236}">
                <a16:creationId xmlns:a16="http://schemas.microsoft.com/office/drawing/2014/main" id="{353B4E1F-3D97-4E32-816D-C5C9F26471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4868863"/>
            <a:ext cx="7885112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Sous la direction de plongée d’un E3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Prérogatives sous l’accord du président du club</a:t>
            </a:r>
            <a:br>
              <a:rPr lang="fr-FR" altLang="fr-FR" sz="2400">
                <a:solidFill>
                  <a:schemeClr val="tx2"/>
                </a:solidFill>
              </a:rPr>
            </a:br>
            <a:r>
              <a:rPr lang="fr-FR" altLang="fr-FR" sz="2000">
                <a:solidFill>
                  <a:schemeClr val="tx2"/>
                </a:solidFill>
              </a:rPr>
              <a:t>(le module complémentaire d’enseignement UC10 est fortement conseillé)</a:t>
            </a:r>
          </a:p>
        </p:txBody>
      </p:sp>
      <p:sp>
        <p:nvSpPr>
          <p:cNvPr id="17416" name="Text Box 5">
            <a:extLst>
              <a:ext uri="{FF2B5EF4-FFF2-40B4-BE49-F238E27FC236}">
                <a16:creationId xmlns:a16="http://schemas.microsoft.com/office/drawing/2014/main" id="{40ECEAC6-4868-4DDA-B2EE-51BF133B87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2125" y="3284538"/>
            <a:ext cx="69135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Formation aux qualifications PE12, PA12 et PA20</a:t>
            </a:r>
          </a:p>
        </p:txBody>
      </p:sp>
      <p:sp>
        <p:nvSpPr>
          <p:cNvPr id="17417" name="Flèche courbée vers la droite 10">
            <a:extLst>
              <a:ext uri="{FF2B5EF4-FFF2-40B4-BE49-F238E27FC236}">
                <a16:creationId xmlns:a16="http://schemas.microsoft.com/office/drawing/2014/main" id="{B89059E6-1A14-464E-89BA-59C5A65258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5013325"/>
            <a:ext cx="730250" cy="1216025"/>
          </a:xfrm>
          <a:prstGeom prst="curvedRightArrow">
            <a:avLst>
              <a:gd name="adj1" fmla="val 25040"/>
              <a:gd name="adj2" fmla="val 50080"/>
              <a:gd name="adj3" fmla="val 25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7418" name="Flèche droite 11">
            <a:extLst>
              <a:ext uri="{FF2B5EF4-FFF2-40B4-BE49-F238E27FC236}">
                <a16:creationId xmlns:a16="http://schemas.microsoft.com/office/drawing/2014/main" id="{42B098EA-5191-47B0-973E-7F67176DF6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3357563"/>
            <a:ext cx="762000" cy="268287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7419" name="Flèche droite 12">
            <a:extLst>
              <a:ext uri="{FF2B5EF4-FFF2-40B4-BE49-F238E27FC236}">
                <a16:creationId xmlns:a16="http://schemas.microsoft.com/office/drawing/2014/main" id="{7F459EB5-DE95-4236-92AC-2FF100C49C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3933825"/>
            <a:ext cx="762000" cy="268288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7420" name="Flèche droite 13">
            <a:extLst>
              <a:ext uri="{FF2B5EF4-FFF2-40B4-BE49-F238E27FC236}">
                <a16:creationId xmlns:a16="http://schemas.microsoft.com/office/drawing/2014/main" id="{20D0182E-0869-491A-BF4A-FD4F2EDFFC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2781300"/>
            <a:ext cx="762000" cy="268288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7421" name="Text Box 15">
            <a:extLst>
              <a:ext uri="{FF2B5EF4-FFF2-40B4-BE49-F238E27FC236}">
                <a16:creationId xmlns:a16="http://schemas.microsoft.com/office/drawing/2014/main" id="{737C6DAE-C287-442D-8AD7-161C1F4AD5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88913"/>
            <a:ext cx="5319713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Prérogatives E2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2"/>
                </a:solidFill>
              </a:rPr>
              <a:t>Enseignement (Annexe III 15a)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91F8B0DA-CE69-4851-9B54-4D7E7A646B7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8435" name="Espace réservé du numéro de diapositive 2">
            <a:extLst>
              <a:ext uri="{FF2B5EF4-FFF2-40B4-BE49-F238E27FC236}">
                <a16:creationId xmlns:a16="http://schemas.microsoft.com/office/drawing/2014/main" id="{733C7EFF-2AEB-4137-BAAC-5E944A8E34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9B63D52-9F4E-4BB3-A586-726DCFFF0C15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8436" name="Text Box 3">
            <a:extLst>
              <a:ext uri="{FF2B5EF4-FFF2-40B4-BE49-F238E27FC236}">
                <a16:creationId xmlns:a16="http://schemas.microsoft.com/office/drawing/2014/main" id="{F2A6BCAC-BAF8-4881-8CCF-33992648C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844675"/>
            <a:ext cx="3960813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Validation des plongées </a:t>
            </a:r>
          </a:p>
        </p:txBody>
      </p:sp>
      <p:sp>
        <p:nvSpPr>
          <p:cNvPr id="18437" name="Text Box 4">
            <a:extLst>
              <a:ext uri="{FF2B5EF4-FFF2-40B4-BE49-F238E27FC236}">
                <a16:creationId xmlns:a16="http://schemas.microsoft.com/office/drawing/2014/main" id="{54C2B409-BCA1-4F58-ACF2-A170F6150B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2565400"/>
            <a:ext cx="75596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	Validation des plongées qu’il a lui-même encadrées en milieu naturel</a:t>
            </a:r>
          </a:p>
        </p:txBody>
      </p:sp>
      <p:pic>
        <p:nvPicPr>
          <p:cNvPr id="18438" name="Picture 10" descr="http://perso.wanadoo.fr/quai.rive-neuve/Images/E2.jpg">
            <a:extLst>
              <a:ext uri="{FF2B5EF4-FFF2-40B4-BE49-F238E27FC236}">
                <a16:creationId xmlns:a16="http://schemas.microsoft.com/office/drawing/2014/main" id="{0514AB79-1A61-44CC-914E-5DFAAE82E0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933825"/>
            <a:ext cx="2711450" cy="212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9" name="Rectangle 13">
            <a:extLst>
              <a:ext uri="{FF2B5EF4-FFF2-40B4-BE49-F238E27FC236}">
                <a16:creationId xmlns:a16="http://schemas.microsoft.com/office/drawing/2014/main" id="{76F87A82-9444-4106-B4EB-FF77D1FBBE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4987925"/>
            <a:ext cx="4608512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 u="sng">
                <a:solidFill>
                  <a:schemeClr val="tx1"/>
                </a:solidFill>
              </a:rPr>
              <a:t>Identification</a:t>
            </a:r>
            <a:endParaRPr lang="fr-FR" altLang="fr-FR" sz="1600">
              <a:solidFill>
                <a:schemeClr val="tx1"/>
              </a:solidFill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600">
                <a:solidFill>
                  <a:schemeClr val="tx1"/>
                </a:solidFill>
              </a:rPr>
              <a:t>Utiliser le numéro d'ordre inscrit sur la carte CMAS de moniteur 1 étoile</a:t>
            </a:r>
          </a:p>
        </p:txBody>
      </p:sp>
      <p:sp>
        <p:nvSpPr>
          <p:cNvPr id="18440" name="Flèche droite 9">
            <a:extLst>
              <a:ext uri="{FF2B5EF4-FFF2-40B4-BE49-F238E27FC236}">
                <a16:creationId xmlns:a16="http://schemas.microsoft.com/office/drawing/2014/main" id="{3BBC06D2-E889-44B2-B7D5-5C1528335F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679700"/>
            <a:ext cx="762000" cy="268288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8441" name="Text Box 12">
            <a:extLst>
              <a:ext uri="{FF2B5EF4-FFF2-40B4-BE49-F238E27FC236}">
                <a16:creationId xmlns:a16="http://schemas.microsoft.com/office/drawing/2014/main" id="{0393E020-C8BB-4BF0-80E5-816E25E8D6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88913"/>
            <a:ext cx="3455988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Prérogatives E2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2"/>
                </a:solidFill>
              </a:rPr>
              <a:t>Exploration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263E4973-4876-410D-AF1C-C40C1AEAE86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9459" name="Espace réservé du numéro de diapositive 2">
            <a:extLst>
              <a:ext uri="{FF2B5EF4-FFF2-40B4-BE49-F238E27FC236}">
                <a16:creationId xmlns:a16="http://schemas.microsoft.com/office/drawing/2014/main" id="{883CF172-FB5A-4556-BA24-CC79B0F505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2E5E46B-6FFC-4CE7-8593-D3E167E5845F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60" name="Text Box 5">
            <a:extLst>
              <a:ext uri="{FF2B5EF4-FFF2-40B4-BE49-F238E27FC236}">
                <a16:creationId xmlns:a16="http://schemas.microsoft.com/office/drawing/2014/main" id="{AA62E5C3-99A1-49BE-9A76-9CDBF6AE08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750" y="2765425"/>
            <a:ext cx="8713788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63525" indent="-263525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		Du plongeur Niveau 1 (brevet signé par le Président du 		club)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900" b="0">
              <a:solidFill>
                <a:schemeClr val="tx2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		Du plongeur Niveau 2 (brevet signé par le Président du club 	et un moniteur E3)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900" b="0">
              <a:solidFill>
                <a:schemeClr val="tx2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		Des qualifications des plongeurs PE12, PA12 et PA20 (signées 	par le Président du club et un moniteur E3)</a:t>
            </a:r>
          </a:p>
        </p:txBody>
      </p:sp>
      <p:sp>
        <p:nvSpPr>
          <p:cNvPr id="19461" name="Flèche droite 6">
            <a:extLst>
              <a:ext uri="{FF2B5EF4-FFF2-40B4-BE49-F238E27FC236}">
                <a16:creationId xmlns:a16="http://schemas.microsoft.com/office/drawing/2014/main" id="{AEED9EB7-617B-4B01-B6EF-D7C661BF42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425" y="3992563"/>
            <a:ext cx="762000" cy="269875"/>
          </a:xfrm>
          <a:prstGeom prst="rightArrow">
            <a:avLst>
              <a:gd name="adj1" fmla="val 50000"/>
              <a:gd name="adj2" fmla="val 49739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9462" name="Flèche droite 7">
            <a:extLst>
              <a:ext uri="{FF2B5EF4-FFF2-40B4-BE49-F238E27FC236}">
                <a16:creationId xmlns:a16="http://schemas.microsoft.com/office/drawing/2014/main" id="{7B597831-F65A-4A85-A37F-ABFFC2132B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713" y="5157788"/>
            <a:ext cx="762000" cy="268287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9463" name="Flèche droite 8">
            <a:extLst>
              <a:ext uri="{FF2B5EF4-FFF2-40B4-BE49-F238E27FC236}">
                <a16:creationId xmlns:a16="http://schemas.microsoft.com/office/drawing/2014/main" id="{9DC2E11A-15DC-4248-9978-540B8B8971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138" y="2873375"/>
            <a:ext cx="762000" cy="268288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9464" name="Text Box 11">
            <a:extLst>
              <a:ext uri="{FF2B5EF4-FFF2-40B4-BE49-F238E27FC236}">
                <a16:creationId xmlns:a16="http://schemas.microsoft.com/office/drawing/2014/main" id="{7DDDB883-17A5-4C36-94E3-710F1E480E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88913"/>
            <a:ext cx="6184900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Prérogatives E2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2"/>
                </a:solidFill>
              </a:rPr>
              <a:t>Délivrances des niveaux de plongée</a:t>
            </a:r>
          </a:p>
        </p:txBody>
      </p:sp>
      <p:sp>
        <p:nvSpPr>
          <p:cNvPr id="19465" name="Text Box 3">
            <a:extLst>
              <a:ext uri="{FF2B5EF4-FFF2-40B4-BE49-F238E27FC236}">
                <a16:creationId xmlns:a16="http://schemas.microsoft.com/office/drawing/2014/main" id="{4A1A1B68-2B9D-4F68-AAA2-4C41814E79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844675"/>
            <a:ext cx="4464050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Validation des compétences 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0C71A122-9A9C-4C82-B1D7-B5242C8FBC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0483" name="Espace réservé du numéro de diapositive 2">
            <a:extLst>
              <a:ext uri="{FF2B5EF4-FFF2-40B4-BE49-F238E27FC236}">
                <a16:creationId xmlns:a16="http://schemas.microsoft.com/office/drawing/2014/main" id="{70A1EE87-A09E-4B74-BE02-D2D44AB0789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298309F-95D6-4FE1-A285-88FE06A03D6F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0484" name="Espace réservé du numéro de diapositive 1">
            <a:extLst>
              <a:ext uri="{FF2B5EF4-FFF2-40B4-BE49-F238E27FC236}">
                <a16:creationId xmlns:a16="http://schemas.microsoft.com/office/drawing/2014/main" id="{A3952D60-4839-49F4-9592-D708A813398B}"/>
              </a:ext>
            </a:extLst>
          </p:cNvPr>
          <p:cNvSpPr txBox="1">
            <a:spLocks noGrp="1"/>
          </p:cNvSpPr>
          <p:nvPr/>
        </p:nvSpPr>
        <p:spPr bwMode="auto">
          <a:xfrm>
            <a:off x="6573838" y="6545263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466A2BD1-7909-42A3-9386-584CED574D37}" type="slidenum">
              <a:rPr lang="fr-FR" altLang="fr-FR" sz="1400" b="0">
                <a:solidFill>
                  <a:schemeClr val="bg2"/>
                </a:solidFill>
                <a:latin typeface="Comic Sans MS" panose="030F0702030302020204" pitchFamily="66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fr-FR" altLang="fr-FR" sz="1400" b="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20485" name="ZoneTexte 2">
            <a:extLst>
              <a:ext uri="{FF2B5EF4-FFF2-40B4-BE49-F238E27FC236}">
                <a16:creationId xmlns:a16="http://schemas.microsoft.com/office/drawing/2014/main" id="{E5D094C4-1579-4A16-AF17-123D01878A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3188"/>
            <a:ext cx="66960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Prérogatives E1 et E2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Allègements, exemptions MF1 </a:t>
            </a:r>
          </a:p>
        </p:txBody>
      </p:sp>
      <p:pic>
        <p:nvPicPr>
          <p:cNvPr id="20487" name="Image 1">
            <a:extLst>
              <a:ext uri="{FF2B5EF4-FFF2-40B4-BE49-F238E27FC236}">
                <a16:creationId xmlns:a16="http://schemas.microsoft.com/office/drawing/2014/main" id="{D2BF8DD7-DEB7-47A7-9AB0-6E0077B994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1528763"/>
            <a:ext cx="9139237" cy="445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5477C8D6-C8AE-4B13-BE5A-6DF55700338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1507" name="Espace réservé du numéro de diapositive 2">
            <a:extLst>
              <a:ext uri="{FF2B5EF4-FFF2-40B4-BE49-F238E27FC236}">
                <a16:creationId xmlns:a16="http://schemas.microsoft.com/office/drawing/2014/main" id="{78F35DCD-EF22-4807-B1A1-FA36F1BB66D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F6A3201-D796-466A-B174-F9F8BE33641B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1508" name="Text Box 5">
            <a:extLst>
              <a:ext uri="{FF2B5EF4-FFF2-40B4-BE49-F238E27FC236}">
                <a16:creationId xmlns:a16="http://schemas.microsoft.com/office/drawing/2014/main" id="{37095B32-055C-47D3-B27A-9718B65D3A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2565400"/>
            <a:ext cx="58975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>
                <a:solidFill>
                  <a:schemeClr val="bg2"/>
                </a:solidFill>
              </a:rPr>
              <a:t>Merci de votre attention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687BA7B4-9708-425B-9C9D-C756D1E2D7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195" name="Espace réservé du numéro de diapositive 2">
            <a:extLst>
              <a:ext uri="{FF2B5EF4-FFF2-40B4-BE49-F238E27FC236}">
                <a16:creationId xmlns:a16="http://schemas.microsoft.com/office/drawing/2014/main" id="{F563E708-D05F-4D47-B463-C7416355C0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185E39A-3E16-4647-851B-07D32E47B4D5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Text Box 3">
            <a:extLst>
              <a:ext uri="{FF2B5EF4-FFF2-40B4-BE49-F238E27FC236}">
                <a16:creationId xmlns:a16="http://schemas.microsoft.com/office/drawing/2014/main" id="{845C320C-F61D-417D-8A25-97ABAA4A1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2060575"/>
            <a:ext cx="518477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1- Définition des prérogatives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2- Fonction de Directeur de plongée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3- Enseignement à des plongeurs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4- Surveillance des séances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5- Organisation des séances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6- Participation à des jurys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7- Validation de compétences</a:t>
            </a:r>
          </a:p>
        </p:txBody>
      </p:sp>
      <p:sp>
        <p:nvSpPr>
          <p:cNvPr id="8197" name="Text Box 9">
            <a:extLst>
              <a:ext uri="{FF2B5EF4-FFF2-40B4-BE49-F238E27FC236}">
                <a16:creationId xmlns:a16="http://schemas.microsoft.com/office/drawing/2014/main" id="{BE66D0DA-A2CB-4FE9-996E-B2A2489B63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950" y="1700213"/>
            <a:ext cx="1441450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  <a:latin typeface="Arial" panose="020B0604020202020204" pitchFamily="34" charset="0"/>
              </a:rPr>
              <a:t>Plan</a:t>
            </a:r>
            <a:endParaRPr lang="fr-FR" altLang="fr-FR" sz="280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8198" name="Text Box 7">
            <a:extLst>
              <a:ext uri="{FF2B5EF4-FFF2-40B4-BE49-F238E27FC236}">
                <a16:creationId xmlns:a16="http://schemas.microsoft.com/office/drawing/2014/main" id="{DAB44CBC-8CFC-409B-B0B6-6E38695236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50850"/>
            <a:ext cx="34559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Prérogatives E1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85226E14-E24D-45ED-8F9B-DF10B1E0945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219" name="Espace réservé du numéro de diapositive 2">
            <a:extLst>
              <a:ext uri="{FF2B5EF4-FFF2-40B4-BE49-F238E27FC236}">
                <a16:creationId xmlns:a16="http://schemas.microsoft.com/office/drawing/2014/main" id="{38AB9D48-9CD4-4474-906B-26A841219FB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3D5811A-1D9C-4650-966C-10EC12146FF1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220" name="Text Box 3">
            <a:extLst>
              <a:ext uri="{FF2B5EF4-FFF2-40B4-BE49-F238E27FC236}">
                <a16:creationId xmlns:a16="http://schemas.microsoft.com/office/drawing/2014/main" id="{D4DED2AC-3FBA-4C4D-A755-70A8ACFBEE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773238"/>
            <a:ext cx="8064500" cy="423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9388" indent="-1793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Elles sont définies dans le CDS (Art A322-71 à A322-101 et annexes) et rassemblées dans le MFT :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0">
                <a:solidFill>
                  <a:schemeClr val="tx2"/>
                </a:solidFill>
              </a:rPr>
              <a:t>                     	</a:t>
            </a:r>
            <a:r>
              <a:rPr lang="fr-FR" altLang="fr-FR" sz="2400">
                <a:solidFill>
                  <a:schemeClr val="tx2"/>
                </a:solidFill>
              </a:rPr>
              <a:t>Surveillance et organisation des séances en 		bassin, dans l'espace 0 - 6 mètres (DP)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          	Responsabilité d'enseignement en bassin, </a:t>
            </a:r>
            <a:br>
              <a:rPr lang="fr-FR" altLang="fr-FR" sz="2400">
                <a:solidFill>
                  <a:schemeClr val="tx2"/>
                </a:solidFill>
              </a:rPr>
            </a:br>
            <a:r>
              <a:rPr lang="fr-FR" altLang="fr-FR" sz="2400">
                <a:solidFill>
                  <a:schemeClr val="tx2"/>
                </a:solidFill>
              </a:rPr>
              <a:t>		dans l'espace 0 - 6 mètres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           	Enseignement du débutant au Plongeur 			Autonome Niveau 2, dans l'espace 0 - 6 mètres</a:t>
            </a:r>
          </a:p>
        </p:txBody>
      </p:sp>
      <p:sp>
        <p:nvSpPr>
          <p:cNvPr id="9221" name="Text Box 10">
            <a:extLst>
              <a:ext uri="{FF2B5EF4-FFF2-40B4-BE49-F238E27FC236}">
                <a16:creationId xmlns:a16="http://schemas.microsoft.com/office/drawing/2014/main" id="{24A09F97-1730-4331-A2F0-8C8111C876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4921250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Prérogatives E1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2"/>
                </a:solidFill>
              </a:rPr>
              <a:t>Définitions des prérogatives</a:t>
            </a:r>
          </a:p>
        </p:txBody>
      </p:sp>
      <p:sp>
        <p:nvSpPr>
          <p:cNvPr id="10" name="Flèche droite 9">
            <a:extLst>
              <a:ext uri="{FF2B5EF4-FFF2-40B4-BE49-F238E27FC236}">
                <a16:creationId xmlns:a16="http://schemas.microsoft.com/office/drawing/2014/main" id="{D2474362-45BD-40AB-9346-0E7EE03EDDC8}"/>
              </a:ext>
            </a:extLst>
          </p:cNvPr>
          <p:cNvSpPr/>
          <p:nvPr/>
        </p:nvSpPr>
        <p:spPr>
          <a:xfrm>
            <a:off x="1230313" y="3471863"/>
            <a:ext cx="720725" cy="28733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fr-FR" altLang="fr-FR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" name="Flèche droite 9">
            <a:extLst>
              <a:ext uri="{FF2B5EF4-FFF2-40B4-BE49-F238E27FC236}">
                <a16:creationId xmlns:a16="http://schemas.microsoft.com/office/drawing/2014/main" id="{70F5A30E-8A9D-4F16-AC6E-A9492046F05F}"/>
              </a:ext>
            </a:extLst>
          </p:cNvPr>
          <p:cNvSpPr/>
          <p:nvPr/>
        </p:nvSpPr>
        <p:spPr>
          <a:xfrm>
            <a:off x="1303338" y="5300663"/>
            <a:ext cx="720725" cy="28733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fr-FR" altLang="fr-FR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3" name="Flèche droite 9">
            <a:extLst>
              <a:ext uri="{FF2B5EF4-FFF2-40B4-BE49-F238E27FC236}">
                <a16:creationId xmlns:a16="http://schemas.microsoft.com/office/drawing/2014/main" id="{B9666BC2-60A9-44BB-A2A5-1AEBF576C83C}"/>
              </a:ext>
            </a:extLst>
          </p:cNvPr>
          <p:cNvSpPr/>
          <p:nvPr/>
        </p:nvSpPr>
        <p:spPr>
          <a:xfrm>
            <a:off x="1258888" y="4365625"/>
            <a:ext cx="720725" cy="28733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fr-FR" altLang="fr-FR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22498CB0-4F8B-4667-8C13-7E6F64CFCF3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0243" name="Espace réservé du numéro de diapositive 2">
            <a:extLst>
              <a:ext uri="{FF2B5EF4-FFF2-40B4-BE49-F238E27FC236}">
                <a16:creationId xmlns:a16="http://schemas.microsoft.com/office/drawing/2014/main" id="{7B416367-69DC-475D-99F9-B07F72D012A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84F8D6F-BAD5-4539-B4C2-0E405516AD34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44" name="Text Box 3">
            <a:extLst>
              <a:ext uri="{FF2B5EF4-FFF2-40B4-BE49-F238E27FC236}">
                <a16:creationId xmlns:a16="http://schemas.microsoft.com/office/drawing/2014/main" id="{AFD41CE2-36AC-4ACD-8956-5F938CAC91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1557338"/>
            <a:ext cx="9467850" cy="477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60363" indent="-360363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	</a:t>
            </a:r>
            <a:r>
              <a:rPr lang="fr-FR" altLang="fr-FR" sz="2400">
                <a:solidFill>
                  <a:schemeClr val="tx2"/>
                </a:solidFill>
              </a:rPr>
              <a:t>Elles sont disséminées dans le MFT entre les activités dont « jeunes plongeurs », « randonnée subaquatique », « apnée » et « PESH » :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b="0">
                <a:solidFill>
                  <a:schemeClr val="tx2"/>
                </a:solidFill>
              </a:rPr>
              <a:t>Cadre pour les enfants de moins de 8 ans (espace 0 – 1 m) : plongée libre et randonnée palmée pour les Etoiles de mer 1 à 3m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b="0">
                <a:solidFill>
                  <a:schemeClr val="tx2"/>
                </a:solidFill>
              </a:rPr>
              <a:t>En randonnée palmée, jusqu’à 8 plongeurs peuvent être encadrés</a:t>
            </a:r>
            <a:br>
              <a:rPr lang="fr-FR" altLang="fr-FR" sz="2400" b="0">
                <a:solidFill>
                  <a:schemeClr val="tx2"/>
                </a:solidFill>
              </a:rPr>
            </a:br>
            <a:r>
              <a:rPr lang="fr-FR" altLang="fr-FR" sz="2400" b="0">
                <a:solidFill>
                  <a:schemeClr val="tx2"/>
                </a:solidFill>
              </a:rPr>
              <a:t>par des E1 minimum </a:t>
            </a:r>
            <a:r>
              <a:rPr lang="fr-FR" altLang="fr-FR" sz="2200" b="0">
                <a:solidFill>
                  <a:schemeClr val="tx2"/>
                </a:solidFill>
              </a:rPr>
              <a:t>(E1 commission technique ou d’autres commissions)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b="0">
                <a:solidFill>
                  <a:schemeClr val="tx2"/>
                </a:solidFill>
              </a:rPr>
              <a:t>Reconnus par équivalence « Initiateur-Entraîneur Apnée Niveau 1 » 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b="0">
                <a:solidFill>
                  <a:schemeClr val="tx2"/>
                </a:solidFill>
              </a:rPr>
              <a:t>Reconnus par équivalence « Apnéiste Niveau 2 » (A2)  FFESSM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ü"/>
            </a:pPr>
            <a:r>
              <a:rPr lang="fr-FR" altLang="fr-FR" sz="2400" b="0">
                <a:solidFill>
                  <a:schemeClr val="tx2"/>
                </a:solidFill>
              </a:rPr>
              <a:t>DP en milieu artificiel pour des PESH encadrés par des encadrants qualifiés</a:t>
            </a:r>
          </a:p>
        </p:txBody>
      </p:sp>
      <p:sp>
        <p:nvSpPr>
          <p:cNvPr id="10245" name="Text Box 14">
            <a:extLst>
              <a:ext uri="{FF2B5EF4-FFF2-40B4-BE49-F238E27FC236}">
                <a16:creationId xmlns:a16="http://schemas.microsoft.com/office/drawing/2014/main" id="{7F73DA78-6F49-42FA-9721-2ECDED5114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4332288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Prérogatives E1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2"/>
                </a:solidFill>
              </a:rPr>
              <a:t>Prérogatives transverses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pied de page 1">
            <a:extLst>
              <a:ext uri="{FF2B5EF4-FFF2-40B4-BE49-F238E27FC236}">
                <a16:creationId xmlns:a16="http://schemas.microsoft.com/office/drawing/2014/main" id="{793A9938-FB95-41BB-BA0F-04B75061A52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1267" name="Espace réservé du numéro de diapositive 2">
            <a:extLst>
              <a:ext uri="{FF2B5EF4-FFF2-40B4-BE49-F238E27FC236}">
                <a16:creationId xmlns:a16="http://schemas.microsoft.com/office/drawing/2014/main" id="{8869262D-4095-4463-B326-0BC6239DCB9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99B76D4-C8D4-40F4-967C-3E3AC0C54243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268" name="Text Box 4">
            <a:extLst>
              <a:ext uri="{FF2B5EF4-FFF2-40B4-BE49-F238E27FC236}">
                <a16:creationId xmlns:a16="http://schemas.microsoft.com/office/drawing/2014/main" id="{03F0BA1B-6CED-47E5-827F-943E01F874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205038"/>
            <a:ext cx="8424862" cy="354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En piscine ou milieu protégé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Bassin de moins de 6 m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     Présence obligatoire sur le bord du bassin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            Responsable de la sécurité autour du bassin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                S’assurer du bon état du matériel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                   Etablir et connaître le plan de secours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                       Connaître l’utilisation du matériel de secours</a:t>
            </a:r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                                Connaître les règles de sécurité</a:t>
            </a:r>
          </a:p>
        </p:txBody>
      </p:sp>
      <p:sp>
        <p:nvSpPr>
          <p:cNvPr id="11269" name="Flèche droite 6">
            <a:extLst>
              <a:ext uri="{FF2B5EF4-FFF2-40B4-BE49-F238E27FC236}">
                <a16:creationId xmlns:a16="http://schemas.microsoft.com/office/drawing/2014/main" id="{471398E0-2F5D-4B89-A8E9-E96208194B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349500"/>
            <a:ext cx="762000" cy="268288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1270" name="Flèche droite 7">
            <a:extLst>
              <a:ext uri="{FF2B5EF4-FFF2-40B4-BE49-F238E27FC236}">
                <a16:creationId xmlns:a16="http://schemas.microsoft.com/office/drawing/2014/main" id="{FC99D19B-996E-4687-B7EF-4F5A377B2C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2781300"/>
            <a:ext cx="762000" cy="268288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1271" name="Flèche droite 8">
            <a:extLst>
              <a:ext uri="{FF2B5EF4-FFF2-40B4-BE49-F238E27FC236}">
                <a16:creationId xmlns:a16="http://schemas.microsoft.com/office/drawing/2014/main" id="{EE32485A-DBAA-4C3B-A56A-95FE61AC94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3213100"/>
            <a:ext cx="763587" cy="268288"/>
          </a:xfrm>
          <a:prstGeom prst="rightArrow">
            <a:avLst>
              <a:gd name="adj1" fmla="val 50000"/>
              <a:gd name="adj2" fmla="val 50137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1272" name="Flèche droite 9">
            <a:extLst>
              <a:ext uri="{FF2B5EF4-FFF2-40B4-BE49-F238E27FC236}">
                <a16:creationId xmlns:a16="http://schemas.microsoft.com/office/drawing/2014/main" id="{3C2A6F66-7604-4469-B077-1FCFEF692E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3644900"/>
            <a:ext cx="763587" cy="268288"/>
          </a:xfrm>
          <a:prstGeom prst="rightArrow">
            <a:avLst>
              <a:gd name="adj1" fmla="val 50000"/>
              <a:gd name="adj2" fmla="val 50137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1273" name="Flèche droite 10">
            <a:extLst>
              <a:ext uri="{FF2B5EF4-FFF2-40B4-BE49-F238E27FC236}">
                <a16:creationId xmlns:a16="http://schemas.microsoft.com/office/drawing/2014/main" id="{65BBDB5E-19CF-4185-AA20-35B275B343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813" y="4076700"/>
            <a:ext cx="762000" cy="268288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1274" name="Flèche droite 11">
            <a:extLst>
              <a:ext uri="{FF2B5EF4-FFF2-40B4-BE49-F238E27FC236}">
                <a16:creationId xmlns:a16="http://schemas.microsoft.com/office/drawing/2014/main" id="{02055883-85B8-4C69-AE0D-3DC8E96760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713" y="4581525"/>
            <a:ext cx="762000" cy="268288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1275" name="Flèche droite 12">
            <a:extLst>
              <a:ext uri="{FF2B5EF4-FFF2-40B4-BE49-F238E27FC236}">
                <a16:creationId xmlns:a16="http://schemas.microsoft.com/office/drawing/2014/main" id="{4FD24E0E-E0EA-4888-A313-2C1D831164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1050" y="4941888"/>
            <a:ext cx="763588" cy="268287"/>
          </a:xfrm>
          <a:prstGeom prst="rightArrow">
            <a:avLst>
              <a:gd name="adj1" fmla="val 50000"/>
              <a:gd name="adj2" fmla="val 50137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1276" name="Flèche droite 13">
            <a:extLst>
              <a:ext uri="{FF2B5EF4-FFF2-40B4-BE49-F238E27FC236}">
                <a16:creationId xmlns:a16="http://schemas.microsoft.com/office/drawing/2014/main" id="{943CA079-950B-4FC0-8EA3-33AE051C3F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4438" y="5373688"/>
            <a:ext cx="762000" cy="268287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1277" name="Text Box 16">
            <a:extLst>
              <a:ext uri="{FF2B5EF4-FFF2-40B4-BE49-F238E27FC236}">
                <a16:creationId xmlns:a16="http://schemas.microsoft.com/office/drawing/2014/main" id="{956B9EAE-F1DE-4D59-8A3D-E118899C2C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5981700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Prérogatives E1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2"/>
                </a:solidFill>
              </a:rPr>
              <a:t>Surveillance des séances en bassin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pied de page 1">
            <a:extLst>
              <a:ext uri="{FF2B5EF4-FFF2-40B4-BE49-F238E27FC236}">
                <a16:creationId xmlns:a16="http://schemas.microsoft.com/office/drawing/2014/main" id="{76F70A3C-A64B-4D93-9A88-925ABA7B41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2291" name="Espace réservé du numéro de diapositive 2">
            <a:extLst>
              <a:ext uri="{FF2B5EF4-FFF2-40B4-BE49-F238E27FC236}">
                <a16:creationId xmlns:a16="http://schemas.microsoft.com/office/drawing/2014/main" id="{9EDBFD06-36F0-4826-97E8-2B4CA6D9B5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9590C84-932B-4C4D-ADE1-C157168088B5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292" name="Text Box 4">
            <a:extLst>
              <a:ext uri="{FF2B5EF4-FFF2-40B4-BE49-F238E27FC236}">
                <a16:creationId xmlns:a16="http://schemas.microsoft.com/office/drawing/2014/main" id="{CCCB568D-21DF-4D77-8F7D-1A632D3454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2781300"/>
            <a:ext cx="6911975" cy="304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ts val="12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Règle de bon sens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Respect de l’organisation définie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       Gestion des aléas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               Affectation des élèves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                     Affectation des moniteurs</a:t>
            </a:r>
          </a:p>
          <a:p>
            <a:pPr eaLnBrk="1" hangingPunct="1">
              <a:spcBef>
                <a:spcPts val="12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                              Affectation du matériel</a:t>
            </a:r>
          </a:p>
        </p:txBody>
      </p:sp>
      <p:sp>
        <p:nvSpPr>
          <p:cNvPr id="12293" name="Flèche droite 7">
            <a:extLst>
              <a:ext uri="{FF2B5EF4-FFF2-40B4-BE49-F238E27FC236}">
                <a16:creationId xmlns:a16="http://schemas.microsoft.com/office/drawing/2014/main" id="{E799CF07-CAAE-4282-9B34-A9E67F7E9D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924175"/>
            <a:ext cx="762000" cy="269875"/>
          </a:xfrm>
          <a:prstGeom prst="rightArrow">
            <a:avLst>
              <a:gd name="adj1" fmla="val 50000"/>
              <a:gd name="adj2" fmla="val 49739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2294" name="Flèche droite 8">
            <a:extLst>
              <a:ext uri="{FF2B5EF4-FFF2-40B4-BE49-F238E27FC236}">
                <a16:creationId xmlns:a16="http://schemas.microsoft.com/office/drawing/2014/main" id="{EF372B01-3CD4-40CE-BC1B-DC2A38863F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3500438"/>
            <a:ext cx="762000" cy="269875"/>
          </a:xfrm>
          <a:prstGeom prst="rightArrow">
            <a:avLst>
              <a:gd name="adj1" fmla="val 50000"/>
              <a:gd name="adj2" fmla="val 49739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2295" name="Flèche droite 9">
            <a:extLst>
              <a:ext uri="{FF2B5EF4-FFF2-40B4-BE49-F238E27FC236}">
                <a16:creationId xmlns:a16="http://schemas.microsoft.com/office/drawing/2014/main" id="{7E1BE720-554C-4D7B-B90A-661527DEE3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4005263"/>
            <a:ext cx="763588" cy="268287"/>
          </a:xfrm>
          <a:prstGeom prst="rightArrow">
            <a:avLst>
              <a:gd name="adj1" fmla="val 50000"/>
              <a:gd name="adj2" fmla="val 50137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2296" name="Flèche droite 10">
            <a:extLst>
              <a:ext uri="{FF2B5EF4-FFF2-40B4-BE49-F238E27FC236}">
                <a16:creationId xmlns:a16="http://schemas.microsoft.com/office/drawing/2014/main" id="{D8FD6BBB-DD8F-4DEA-93B4-9CFAC02690F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4508500"/>
            <a:ext cx="762000" cy="269875"/>
          </a:xfrm>
          <a:prstGeom prst="rightArrow">
            <a:avLst>
              <a:gd name="adj1" fmla="val 50000"/>
              <a:gd name="adj2" fmla="val 49739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2297" name="Flèche droite 11">
            <a:extLst>
              <a:ext uri="{FF2B5EF4-FFF2-40B4-BE49-F238E27FC236}">
                <a16:creationId xmlns:a16="http://schemas.microsoft.com/office/drawing/2014/main" id="{55ABEB32-C0DF-4D67-87D3-673857B7C8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27313" y="5013325"/>
            <a:ext cx="763587" cy="268288"/>
          </a:xfrm>
          <a:prstGeom prst="rightArrow">
            <a:avLst>
              <a:gd name="adj1" fmla="val 50000"/>
              <a:gd name="adj2" fmla="val 50137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2298" name="Flèche droite 12">
            <a:extLst>
              <a:ext uri="{FF2B5EF4-FFF2-40B4-BE49-F238E27FC236}">
                <a16:creationId xmlns:a16="http://schemas.microsoft.com/office/drawing/2014/main" id="{8C3B6FDB-7B63-4E3B-8C10-3659217073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8038" y="5516563"/>
            <a:ext cx="762000" cy="269875"/>
          </a:xfrm>
          <a:prstGeom prst="rightArrow">
            <a:avLst>
              <a:gd name="adj1" fmla="val 50000"/>
              <a:gd name="adj2" fmla="val 49739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2299" name="Text Box 4">
            <a:extLst>
              <a:ext uri="{FF2B5EF4-FFF2-40B4-BE49-F238E27FC236}">
                <a16:creationId xmlns:a16="http://schemas.microsoft.com/office/drawing/2014/main" id="{8084D56F-826E-4305-A9FC-8FA591A376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700213"/>
            <a:ext cx="4392613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Organisation des séances ? :</a:t>
            </a:r>
          </a:p>
        </p:txBody>
      </p:sp>
      <p:sp>
        <p:nvSpPr>
          <p:cNvPr id="12300" name="Text Box 16">
            <a:extLst>
              <a:ext uri="{FF2B5EF4-FFF2-40B4-BE49-F238E27FC236}">
                <a16:creationId xmlns:a16="http://schemas.microsoft.com/office/drawing/2014/main" id="{FA63506B-7364-4E02-ADD2-91EA17E77B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6107113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Prérogatives E1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2"/>
                </a:solidFill>
              </a:rPr>
              <a:t>Organisation des séances en bassin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CD0E242E-56E2-4590-AA00-F89CC6A81F1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3315" name="Espace réservé du numéro de diapositive 2">
            <a:extLst>
              <a:ext uri="{FF2B5EF4-FFF2-40B4-BE49-F238E27FC236}">
                <a16:creationId xmlns:a16="http://schemas.microsoft.com/office/drawing/2014/main" id="{5B8F8952-A0EB-47E8-87AD-9686CC51364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A181A5A-513E-4555-A06D-D2DFE2A9595C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3316" name="Text Box 4">
            <a:extLst>
              <a:ext uri="{FF2B5EF4-FFF2-40B4-BE49-F238E27FC236}">
                <a16:creationId xmlns:a16="http://schemas.microsoft.com/office/drawing/2014/main" id="{1D3A0CC9-D5A1-48C8-B2C9-594B875BF7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700213"/>
            <a:ext cx="3744913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Organisation annuelle :</a:t>
            </a:r>
          </a:p>
        </p:txBody>
      </p:sp>
      <p:sp>
        <p:nvSpPr>
          <p:cNvPr id="13317" name="Text Box 5">
            <a:extLst>
              <a:ext uri="{FF2B5EF4-FFF2-40B4-BE49-F238E27FC236}">
                <a16:creationId xmlns:a16="http://schemas.microsoft.com/office/drawing/2014/main" id="{17158096-1604-41B8-BF70-545BBFDA9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2708275"/>
            <a:ext cx="8605837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Paramètres à prendre en compte pour la planification ?</a:t>
            </a:r>
          </a:p>
          <a:p>
            <a:pPr marL="0" lvl="1" eaLnBrk="1" hangingPunct="1">
              <a:spcBef>
                <a:spcPts val="120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</a:endParaRPr>
          </a:p>
          <a:p>
            <a:pPr marL="0" lvl="1" eaLnBrk="1" hangingPunct="1">
              <a:spcBef>
                <a:spcPts val="12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	 Nombre d’élèves par groupe de niveau</a:t>
            </a:r>
          </a:p>
          <a:p>
            <a:pPr marL="0" lvl="1" eaLnBrk="1" hangingPunct="1">
              <a:spcBef>
                <a:spcPts val="12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 Affectation des zones </a:t>
            </a:r>
          </a:p>
          <a:p>
            <a:pPr marL="0" lvl="1" eaLnBrk="1" hangingPunct="1">
              <a:spcBef>
                <a:spcPts val="12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 Moniteurs (nombre, niveau, compétence)</a:t>
            </a:r>
          </a:p>
          <a:p>
            <a:pPr marL="0" lvl="1" eaLnBrk="1" hangingPunct="1">
              <a:spcBef>
                <a:spcPts val="12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 Matériel disponible (blocs, détendeurs, SGS)</a:t>
            </a:r>
          </a:p>
        </p:txBody>
      </p:sp>
      <p:sp>
        <p:nvSpPr>
          <p:cNvPr id="13318" name="Text Box 13">
            <a:extLst>
              <a:ext uri="{FF2B5EF4-FFF2-40B4-BE49-F238E27FC236}">
                <a16:creationId xmlns:a16="http://schemas.microsoft.com/office/drawing/2014/main" id="{0303AE4D-8AD3-47A4-B8A9-B3CD287376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6107113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Prérogatives E1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2"/>
                </a:solidFill>
              </a:rPr>
              <a:t>Organisation des séances en bassin</a:t>
            </a:r>
          </a:p>
        </p:txBody>
      </p:sp>
      <p:sp>
        <p:nvSpPr>
          <p:cNvPr id="10" name="Flèche droite 9">
            <a:extLst>
              <a:ext uri="{FF2B5EF4-FFF2-40B4-BE49-F238E27FC236}">
                <a16:creationId xmlns:a16="http://schemas.microsoft.com/office/drawing/2014/main" id="{D07DFD8A-2554-4351-81A5-C7EE66265515}"/>
              </a:ext>
            </a:extLst>
          </p:cNvPr>
          <p:cNvSpPr/>
          <p:nvPr/>
        </p:nvSpPr>
        <p:spPr>
          <a:xfrm>
            <a:off x="366713" y="3803650"/>
            <a:ext cx="720725" cy="28733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fr-FR" altLang="fr-FR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" name="Flèche droite 9">
            <a:extLst>
              <a:ext uri="{FF2B5EF4-FFF2-40B4-BE49-F238E27FC236}">
                <a16:creationId xmlns:a16="http://schemas.microsoft.com/office/drawing/2014/main" id="{38135BA9-64A6-43B8-BFF0-0B44E1570AD6}"/>
              </a:ext>
            </a:extLst>
          </p:cNvPr>
          <p:cNvSpPr/>
          <p:nvPr/>
        </p:nvSpPr>
        <p:spPr>
          <a:xfrm>
            <a:off x="352425" y="4308475"/>
            <a:ext cx="720725" cy="28733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fr-FR" altLang="fr-FR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3" name="Flèche droite 9">
            <a:extLst>
              <a:ext uri="{FF2B5EF4-FFF2-40B4-BE49-F238E27FC236}">
                <a16:creationId xmlns:a16="http://schemas.microsoft.com/office/drawing/2014/main" id="{F6B2A1F3-BF40-45EC-A937-C5C310192A77}"/>
              </a:ext>
            </a:extLst>
          </p:cNvPr>
          <p:cNvSpPr/>
          <p:nvPr/>
        </p:nvSpPr>
        <p:spPr>
          <a:xfrm>
            <a:off x="366713" y="4868863"/>
            <a:ext cx="720725" cy="28733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fr-FR" altLang="fr-FR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4" name="Flèche droite 9">
            <a:extLst>
              <a:ext uri="{FF2B5EF4-FFF2-40B4-BE49-F238E27FC236}">
                <a16:creationId xmlns:a16="http://schemas.microsoft.com/office/drawing/2014/main" id="{29AD8F22-5BE3-4204-BB08-45617F5EFE32}"/>
              </a:ext>
            </a:extLst>
          </p:cNvPr>
          <p:cNvSpPr/>
          <p:nvPr/>
        </p:nvSpPr>
        <p:spPr>
          <a:xfrm>
            <a:off x="352425" y="5373688"/>
            <a:ext cx="720725" cy="28733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fr-FR" altLang="fr-FR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1D4115A2-3688-40B9-8171-8FE8A1D92B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4339" name="Espace réservé du numéro de diapositive 2">
            <a:extLst>
              <a:ext uri="{FF2B5EF4-FFF2-40B4-BE49-F238E27FC236}">
                <a16:creationId xmlns:a16="http://schemas.microsoft.com/office/drawing/2014/main" id="{94BC942F-7191-4183-9B44-C7F51053F33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AEA5468-D0D2-4F17-A9CF-EF135B03943F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340" name="Text Box 3">
            <a:extLst>
              <a:ext uri="{FF2B5EF4-FFF2-40B4-BE49-F238E27FC236}">
                <a16:creationId xmlns:a16="http://schemas.microsoft.com/office/drawing/2014/main" id="{3C8B2BFA-E727-455A-BA2F-C2F7836043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916113"/>
            <a:ext cx="8424863" cy="37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80963" indent="15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	Si l'enseignement s'effectue en milieu naturel, le 	directeur de plongée doit être au minimum un moniteur 	E3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900">
              <a:solidFill>
                <a:schemeClr val="tx2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	Les prérogatives du E1 sont possibles qu’après accord du </a:t>
            </a:r>
            <a:br>
              <a:rPr lang="fr-FR" altLang="fr-FR" sz="2400">
                <a:solidFill>
                  <a:schemeClr val="tx2"/>
                </a:solidFill>
              </a:rPr>
            </a:br>
            <a:r>
              <a:rPr lang="fr-FR" altLang="fr-FR" sz="2400">
                <a:solidFill>
                  <a:schemeClr val="tx2"/>
                </a:solidFill>
              </a:rPr>
              <a:t>	président du club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900">
              <a:solidFill>
                <a:schemeClr val="tx2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	Un stagiaire initiateur en cours de formation n’a aucune 	prérogative d’enseignement, il doit être accompagné par		son tuteur en cas d’enseignement réel</a:t>
            </a:r>
          </a:p>
        </p:txBody>
      </p:sp>
      <p:sp>
        <p:nvSpPr>
          <p:cNvPr id="14341" name="Flèche droite 7">
            <a:extLst>
              <a:ext uri="{FF2B5EF4-FFF2-40B4-BE49-F238E27FC236}">
                <a16:creationId xmlns:a16="http://schemas.microsoft.com/office/drawing/2014/main" id="{12A5A183-0506-4F4B-8BEF-A3E0CC6A47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150" y="3500438"/>
            <a:ext cx="762000" cy="268287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4342" name="Flèche droite 8">
            <a:extLst>
              <a:ext uri="{FF2B5EF4-FFF2-40B4-BE49-F238E27FC236}">
                <a16:creationId xmlns:a16="http://schemas.microsoft.com/office/drawing/2014/main" id="{F77C62EE-3894-4090-BEB8-3127B75A91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863" y="2017713"/>
            <a:ext cx="762000" cy="268287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4343" name="Flèche droite 9">
            <a:extLst>
              <a:ext uri="{FF2B5EF4-FFF2-40B4-BE49-F238E27FC236}">
                <a16:creationId xmlns:a16="http://schemas.microsoft.com/office/drawing/2014/main" id="{5583CF3C-975E-46EC-BAE1-BD921495E0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863" y="4610100"/>
            <a:ext cx="762000" cy="268288"/>
          </a:xfrm>
          <a:prstGeom prst="rightArrow">
            <a:avLst>
              <a:gd name="adj1" fmla="val 50000"/>
              <a:gd name="adj2" fmla="val 50033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4344" name="Text Box 11">
            <a:extLst>
              <a:ext uri="{FF2B5EF4-FFF2-40B4-BE49-F238E27FC236}">
                <a16:creationId xmlns:a16="http://schemas.microsoft.com/office/drawing/2014/main" id="{281E412A-57C7-4DB4-8E97-32D94BC680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3816350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Prérogatives E1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2"/>
                </a:solidFill>
              </a:rPr>
              <a:t>Remarques générales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pied de page 1">
            <a:extLst>
              <a:ext uri="{FF2B5EF4-FFF2-40B4-BE49-F238E27FC236}">
                <a16:creationId xmlns:a16="http://schemas.microsoft.com/office/drawing/2014/main" id="{82E091D2-7883-4E09-8452-FD2B3ACAD1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5363" name="Espace réservé du numéro de diapositive 2">
            <a:extLst>
              <a:ext uri="{FF2B5EF4-FFF2-40B4-BE49-F238E27FC236}">
                <a16:creationId xmlns:a16="http://schemas.microsoft.com/office/drawing/2014/main" id="{AD2B92A0-E085-4173-B4BC-476545B530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13259FD-CE5A-489F-9291-8137D28532B7}" type="slidenum">
              <a:rPr lang="fr-FR" altLang="fr-FR" sz="1200" smtClean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5364" name="Text Box 4">
            <a:extLst>
              <a:ext uri="{FF2B5EF4-FFF2-40B4-BE49-F238E27FC236}">
                <a16:creationId xmlns:a16="http://schemas.microsoft.com/office/drawing/2014/main" id="{4BA9FF30-03C8-44BD-A6DB-04FCE9540C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628775"/>
            <a:ext cx="5040312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Participation au jury de niveau 1</a:t>
            </a:r>
          </a:p>
        </p:txBody>
      </p:sp>
      <p:sp>
        <p:nvSpPr>
          <p:cNvPr id="15365" name="Text Box 5">
            <a:extLst>
              <a:ext uri="{FF2B5EF4-FFF2-40B4-BE49-F238E27FC236}">
                <a16:creationId xmlns:a16="http://schemas.microsoft.com/office/drawing/2014/main" id="{069D1DDC-93A1-4D59-AF6D-44A07EFB59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2708275"/>
            <a:ext cx="4370387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1"/>
                </a:solidFill>
              </a:rPr>
              <a:t>En milieu naturel et artificiel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1"/>
                </a:solidFill>
              </a:rPr>
              <a:t>Dans l’espace 0 à 6 mètres</a:t>
            </a:r>
          </a:p>
        </p:txBody>
      </p:sp>
      <p:sp>
        <p:nvSpPr>
          <p:cNvPr id="15366" name="Text Box 6">
            <a:extLst>
              <a:ext uri="{FF2B5EF4-FFF2-40B4-BE49-F238E27FC236}">
                <a16:creationId xmlns:a16="http://schemas.microsoft.com/office/drawing/2014/main" id="{527E11E6-A36D-4B9A-A237-E7942780FB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652963"/>
            <a:ext cx="6192838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Validation des compétences du niveau 1</a:t>
            </a:r>
          </a:p>
        </p:txBody>
      </p:sp>
      <p:sp>
        <p:nvSpPr>
          <p:cNvPr id="15367" name="Text Box 7">
            <a:extLst>
              <a:ext uri="{FF2B5EF4-FFF2-40B4-BE49-F238E27FC236}">
                <a16:creationId xmlns:a16="http://schemas.microsoft.com/office/drawing/2014/main" id="{EA4757AC-64A4-488E-80D2-49A0F42FB5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5300663"/>
            <a:ext cx="6119813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1"/>
                </a:solidFill>
              </a:rPr>
              <a:t>En milieu artificiel uniquement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>
                <a:solidFill>
                  <a:schemeClr val="tx1"/>
                </a:solidFill>
              </a:rPr>
              <a:t>Signature du diplôme par le président du club</a:t>
            </a:r>
          </a:p>
        </p:txBody>
      </p:sp>
      <p:pic>
        <p:nvPicPr>
          <p:cNvPr id="15368" name="Picture 10" descr="http://perso.wanadoo.fr/quai.rive-neuve/Images/initiateur.jpg">
            <a:extLst>
              <a:ext uri="{FF2B5EF4-FFF2-40B4-BE49-F238E27FC236}">
                <a16:creationId xmlns:a16="http://schemas.microsoft.com/office/drawing/2014/main" id="{5FDD7C94-D9B7-4DD1-AC7B-8A35786558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700213"/>
            <a:ext cx="2600325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9" name="Rectangle 13">
            <a:extLst>
              <a:ext uri="{FF2B5EF4-FFF2-40B4-BE49-F238E27FC236}">
                <a16:creationId xmlns:a16="http://schemas.microsoft.com/office/drawing/2014/main" id="{C1257BF9-B0A0-4CF4-BE7C-C2DA09A68C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5725" y="4149725"/>
            <a:ext cx="270827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400">
                <a:solidFill>
                  <a:schemeClr val="tx2"/>
                </a:solidFill>
              </a:rPr>
              <a:t>Utiliser le numéro d'ordre inscrit sur la carte format carte de crédit.</a:t>
            </a:r>
          </a:p>
        </p:txBody>
      </p:sp>
      <p:sp>
        <p:nvSpPr>
          <p:cNvPr id="15370" name="Flèche courbée vers la droite 11">
            <a:extLst>
              <a:ext uri="{FF2B5EF4-FFF2-40B4-BE49-F238E27FC236}">
                <a16:creationId xmlns:a16="http://schemas.microsoft.com/office/drawing/2014/main" id="{D5E17163-DFBF-4AFE-B260-B9DD981F7E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2722563"/>
            <a:ext cx="731837" cy="1216025"/>
          </a:xfrm>
          <a:prstGeom prst="curvedRightArrow">
            <a:avLst>
              <a:gd name="adj1" fmla="val 24986"/>
              <a:gd name="adj2" fmla="val 49971"/>
              <a:gd name="adj3" fmla="val 25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5371" name="Flèche courbée vers la droite 12">
            <a:extLst>
              <a:ext uri="{FF2B5EF4-FFF2-40B4-BE49-F238E27FC236}">
                <a16:creationId xmlns:a16="http://schemas.microsoft.com/office/drawing/2014/main" id="{FB7B41B9-E4FF-4A2E-AD04-41E017C5C1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8325" y="5300663"/>
            <a:ext cx="731838" cy="1216025"/>
          </a:xfrm>
          <a:prstGeom prst="curvedRightArrow">
            <a:avLst>
              <a:gd name="adj1" fmla="val 24986"/>
              <a:gd name="adj2" fmla="val 49971"/>
              <a:gd name="adj3" fmla="val 25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5372" name="Text Box 15">
            <a:extLst>
              <a:ext uri="{FF2B5EF4-FFF2-40B4-BE49-F238E27FC236}">
                <a16:creationId xmlns:a16="http://schemas.microsoft.com/office/drawing/2014/main" id="{6C722407-8AEE-4F2D-BF04-78D0DB7B49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3455988" cy="118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2"/>
                </a:solidFill>
              </a:rPr>
              <a:t>Prérogatives E1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bg2"/>
                </a:solidFill>
              </a:rPr>
              <a:t>Examen niveau 1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asque Codep 92">
  <a:themeElements>
    <a:clrScheme name="Masque Codep 9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que Codep 9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que Codep 9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Bleu électrique">
  <a:themeElements>
    <a:clrScheme name="Bleu électriqu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2_Bleu électriqu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eu électriqu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u électriqu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u électriqu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Designs\Bleu électrique.pot</Template>
  <TotalTime>1134</TotalTime>
  <Words>491</Words>
  <Application>Microsoft Office PowerPoint</Application>
  <PresentationFormat>Affichage à l'écran (4:3)</PresentationFormat>
  <Paragraphs>132</Paragraphs>
  <Slides>15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15</vt:i4>
      </vt:variant>
    </vt:vector>
  </HeadingPairs>
  <TitlesOfParts>
    <vt:vector size="22" baseType="lpstr">
      <vt:lpstr>Arial</vt:lpstr>
      <vt:lpstr>Calibri</vt:lpstr>
      <vt:lpstr>Comic Sans MS</vt:lpstr>
      <vt:lpstr>Times New Roman</vt:lpstr>
      <vt:lpstr>Wingdings</vt:lpstr>
      <vt:lpstr>Masque Codep 92</vt:lpstr>
      <vt:lpstr>2_Bleu électrique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stage initial</dc:title>
  <dc:creator>Patrick</dc:creator>
  <cp:lastModifiedBy>CORBEL Brigitte</cp:lastModifiedBy>
  <cp:revision>82</cp:revision>
  <dcterms:created xsi:type="dcterms:W3CDTF">2001-05-06T13:33:23Z</dcterms:created>
  <dcterms:modified xsi:type="dcterms:W3CDTF">2018-10-15T14:11:54Z</dcterms:modified>
</cp:coreProperties>
</file>